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09" r:id="rId4"/>
    <p:sldId id="312" r:id="rId5"/>
    <p:sldId id="260" r:id="rId6"/>
    <p:sldId id="261" r:id="rId7"/>
    <p:sldId id="262" r:id="rId8"/>
    <p:sldId id="297" r:id="rId9"/>
    <p:sldId id="263" r:id="rId10"/>
    <p:sldId id="265" r:id="rId11"/>
    <p:sldId id="266" r:id="rId12"/>
    <p:sldId id="267" r:id="rId13"/>
    <p:sldId id="270" r:id="rId14"/>
    <p:sldId id="311" r:id="rId15"/>
    <p:sldId id="272" r:id="rId16"/>
    <p:sldId id="273" r:id="rId17"/>
    <p:sldId id="274" r:id="rId18"/>
    <p:sldId id="276" r:id="rId19"/>
    <p:sldId id="277" r:id="rId20"/>
    <p:sldId id="278" r:id="rId21"/>
    <p:sldId id="308" r:id="rId22"/>
    <p:sldId id="279" r:id="rId23"/>
    <p:sldId id="280" r:id="rId24"/>
    <p:sldId id="314" r:id="rId25"/>
    <p:sldId id="287" r:id="rId26"/>
    <p:sldId id="281" r:id="rId27"/>
    <p:sldId id="275" r:id="rId28"/>
    <p:sldId id="282" r:id="rId29"/>
    <p:sldId id="283" r:id="rId30"/>
    <p:sldId id="284" r:id="rId31"/>
    <p:sldId id="288" r:id="rId32"/>
    <p:sldId id="313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9"/>
    <p:restoredTop sz="93473"/>
  </p:normalViewPr>
  <p:slideViewPr>
    <p:cSldViewPr snapToGrid="0" snapToObjects="1">
      <p:cViewPr varScale="1">
        <p:scale>
          <a:sx n="70" d="100"/>
          <a:sy n="70" d="100"/>
        </p:scale>
        <p:origin x="45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5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13497913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878810"/>
            <a:ext cx="990600" cy="826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082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8C977-05D6-0542-AA85-2C58EEA9567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8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8C977-05D6-0542-AA85-2C58EEA9567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2E22E-01E2-3043-9FDD-368F99C1B3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1A922-D81A-764C-8BBD-7E3E722BD8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68029" y="5715000"/>
            <a:ext cx="173566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4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  <p:sldLayoutId id="214748365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t2bobc@gmail.com" TargetMode="External"/><Relationship Id="rId2" Type="http://schemas.openxmlformats.org/officeDocument/2006/relationships/hyperlink" Target="mailto:bcornacchioli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www.derotechnica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otechnical.com/SCHEDULING/Scheduling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otechnical.com/SCHEDULING/Scheduling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tiff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erotechnica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get2bobc@gmail.com" TargetMode="External"/><Relationship Id="rId2" Type="http://schemas.openxmlformats.org/officeDocument/2006/relationships/hyperlink" Target="mailto:bcornacchioli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www.derotechnical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 txBox="1">
            <a:spLocks/>
          </p:cNvSpPr>
          <p:nvPr/>
        </p:nvSpPr>
        <p:spPr bwMode="auto">
          <a:xfrm>
            <a:off x="685800" y="381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i="1">
                <a:latin typeface="Calibri" charset="0"/>
              </a:rPr>
              <a:t>Elementary Scheduling w/Excel:</a:t>
            </a:r>
            <a:br>
              <a:rPr lang="en-US" sz="4400" b="1" i="1">
                <a:latin typeface="Calibri" charset="0"/>
              </a:rPr>
            </a:br>
            <a:r>
              <a:rPr lang="en-US" sz="4400" b="1" i="1">
                <a:latin typeface="Calibri" charset="0"/>
              </a:rPr>
              <a:t>Admin Choice for Specials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9600" y="3886200"/>
            <a:ext cx="4419600" cy="2514600"/>
          </a:xfrm>
          <a:prstGeom prst="rect">
            <a:avLst/>
          </a:prstGeom>
        </p:spPr>
        <p:txBody>
          <a:bodyPr anchor="ctr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000" dirty="0"/>
              <a:t>Bob Cornacchioli</a:t>
            </a:r>
            <a:br>
              <a:rPr lang="en-US" sz="9000" dirty="0"/>
            </a:br>
            <a:r>
              <a:rPr lang="en-US" sz="9000" dirty="0"/>
              <a:t>DERO Technical Services</a:t>
            </a:r>
          </a:p>
          <a:p>
            <a:pPr>
              <a:defRPr/>
            </a:pPr>
            <a:r>
              <a:rPr lang="en-US" sz="9000" dirty="0">
                <a:hlinkClick r:id="rId2"/>
              </a:rPr>
              <a:t>bcornacchioli@gmail.com</a:t>
            </a:r>
            <a:endParaRPr lang="en-US" sz="9000" dirty="0"/>
          </a:p>
          <a:p>
            <a:pPr>
              <a:defRPr/>
            </a:pPr>
            <a:r>
              <a:rPr lang="en-US" sz="9000" dirty="0">
                <a:hlinkClick r:id="rId3"/>
              </a:rPr>
              <a:t>get2bobc@gmail.com</a:t>
            </a:r>
            <a:r>
              <a:rPr lang="en-US" sz="9000" dirty="0"/>
              <a:t> </a:t>
            </a:r>
          </a:p>
          <a:p>
            <a:pPr>
              <a:defRPr/>
            </a:pPr>
            <a:r>
              <a:rPr lang="en-US" sz="9000" dirty="0">
                <a:hlinkClick r:id="rId4"/>
              </a:rPr>
              <a:t>www.derotechnical.com</a:t>
            </a:r>
            <a:endParaRPr lang="en-US" sz="9000" dirty="0"/>
          </a:p>
          <a:p>
            <a:pPr>
              <a:defRPr/>
            </a:pP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BBE73-11AD-6E49-83DC-126258FE0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96" y="1848626"/>
            <a:ext cx="2338754" cy="227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0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94435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i="1" dirty="0">
                <a:latin typeface="Calibri" charset="0"/>
              </a:rPr>
              <a:t>Dependent Sections </a:t>
            </a:r>
            <a:br>
              <a:rPr lang="en-US" sz="4000" b="1" i="1" dirty="0">
                <a:latin typeface="Calibri" charset="0"/>
              </a:rPr>
            </a:br>
            <a:endParaRPr lang="en-US" sz="2400" dirty="0">
              <a:latin typeface="Calibri" charset="0"/>
            </a:endParaRPr>
          </a:p>
        </p:txBody>
      </p:sp>
      <p:pic>
        <p:nvPicPr>
          <p:cNvPr id="35842" name="Content Placeholder 3" descr="Picture 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45" r="-35745"/>
          <a:stretch>
            <a:fillRect/>
          </a:stretch>
        </p:blipFill>
        <p:spPr>
          <a:xfrm>
            <a:off x="-609601" y="1493838"/>
            <a:ext cx="11959375" cy="5364162"/>
          </a:xfr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354535" y="2479675"/>
            <a:ext cx="4556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dirty="0">
                <a:latin typeface="Calibri" charset="0"/>
              </a:rPr>
              <a:t>P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E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R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I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O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D</a:t>
            </a:r>
          </a:p>
          <a:p>
            <a:pPr algn="ctr" eaLnBrk="1" hangingPunct="1"/>
            <a:r>
              <a:rPr lang="en-US" sz="3200" dirty="0">
                <a:latin typeface="Calibri" charset="0"/>
              </a:rPr>
              <a:t>S</a:t>
            </a:r>
          </a:p>
        </p:txBody>
      </p:sp>
      <p:pic>
        <p:nvPicPr>
          <p:cNvPr id="23" name="Picture 22" descr="Picture 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75" y="4191000"/>
            <a:ext cx="2260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Picture 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35" y="2322513"/>
            <a:ext cx="22987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2845305" y="5497513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7(A)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5460905" y="3821113"/>
            <a:ext cx="56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3(C)</a:t>
            </a: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7849385" y="3810000"/>
            <a:ext cx="554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3(E)</a:t>
            </a:r>
          </a:p>
        </p:txBody>
      </p:sp>
      <p:sp>
        <p:nvSpPr>
          <p:cNvPr id="35849" name="TextBox 10"/>
          <p:cNvSpPr txBox="1">
            <a:spLocks noChangeArrowheads="1"/>
          </p:cNvSpPr>
          <p:nvPr/>
        </p:nvSpPr>
        <p:spPr bwMode="auto">
          <a:xfrm>
            <a:off x="5042255" y="5868527"/>
            <a:ext cx="107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8(B), 7(D)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042255" y="5252244"/>
            <a:ext cx="1076325" cy="48398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51" name="TextBox 1"/>
          <p:cNvSpPr txBox="1">
            <a:spLocks noChangeArrowheads="1"/>
          </p:cNvSpPr>
          <p:nvPr/>
        </p:nvSpPr>
        <p:spPr bwMode="auto">
          <a:xfrm>
            <a:off x="270757" y="247151"/>
            <a:ext cx="18436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/>
              <a:t>PS NEEDS: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WHAT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WHO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WHERE</a:t>
            </a:r>
          </a:p>
          <a:p>
            <a:pPr algn="ctr" eaLnBrk="1" hangingPunct="1"/>
            <a:r>
              <a:rPr lang="en-US" dirty="0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3BEB37-0776-214A-BE1F-332F2C50A8D8}"/>
              </a:ext>
            </a:extLst>
          </p:cNvPr>
          <p:cNvSpPr txBox="1"/>
          <p:nvPr/>
        </p:nvSpPr>
        <p:spPr>
          <a:xfrm>
            <a:off x="3124200" y="923654"/>
            <a:ext cx="3992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Calibri" charset="0"/>
              </a:rPr>
              <a:t>Gray means w/HR Teacher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66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5"/>
          <p:cNvSpPr txBox="1">
            <a:spLocks noChangeArrowheads="1"/>
          </p:cNvSpPr>
          <p:nvPr/>
        </p:nvSpPr>
        <p:spPr bwMode="auto">
          <a:xfrm>
            <a:off x="609600" y="1066800"/>
            <a:ext cx="7772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i="1" dirty="0"/>
              <a:t>Does your state require to report grades by class…</a:t>
            </a:r>
          </a:p>
          <a:p>
            <a:pPr algn="ctr" eaLnBrk="1" hangingPunct="1"/>
            <a:r>
              <a:rPr lang="en-US" sz="4400" b="1" i="1" dirty="0"/>
              <a:t>at the elementary school?</a:t>
            </a:r>
          </a:p>
          <a:p>
            <a:pPr algn="ctr" eaLnBrk="1" hangingPunct="1"/>
            <a:endParaRPr lang="en-US" sz="4400" b="1" i="1" dirty="0"/>
          </a:p>
          <a:p>
            <a:pPr algn="ctr" eaLnBrk="1" hangingPunct="1"/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NO – this will impact the courses you can associate standards?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4627120"/>
            <a:ext cx="6400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i="1" dirty="0">
                <a:solidFill>
                  <a:srgbClr val="FF0000"/>
                </a:solidFill>
              </a:rPr>
              <a:t>If YES – how does your district define ELA?</a:t>
            </a:r>
          </a:p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94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7"/>
          <p:cNvSpPr txBox="1">
            <a:spLocks noChangeArrowheads="1"/>
          </p:cNvSpPr>
          <p:nvPr/>
        </p:nvSpPr>
        <p:spPr bwMode="auto">
          <a:xfrm>
            <a:off x="609600" y="152400"/>
            <a:ext cx="937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Should Common Core Standards Impact Scheduling?</a:t>
            </a:r>
          </a:p>
        </p:txBody>
      </p:sp>
      <p:pic>
        <p:nvPicPr>
          <p:cNvPr id="37890" name="Picture 1" descr="Screen Shot 2014-01-18 at 2.18.48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96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84" y="4871024"/>
            <a:ext cx="19050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10" descr="Screen Shot 2014-01-18 at 2.29.23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55988"/>
            <a:ext cx="37211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11"/>
          <p:cNvSpPr txBox="1">
            <a:spLocks noChangeArrowheads="1"/>
          </p:cNvSpPr>
          <p:nvPr/>
        </p:nvSpPr>
        <p:spPr bwMode="auto">
          <a:xfrm>
            <a:off x="3962400" y="2778125"/>
            <a:ext cx="5867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How many courses are you </a:t>
            </a:r>
          </a:p>
          <a:p>
            <a:pPr eaLnBrk="1" hangingPunct="1"/>
            <a:r>
              <a:rPr lang="en-US" b="1"/>
              <a:t>planning to use for </a:t>
            </a:r>
          </a:p>
          <a:p>
            <a:pPr eaLnBrk="1" hangingPunct="1"/>
            <a:r>
              <a:rPr lang="en-US" b="1"/>
              <a:t>English Language Arts?</a:t>
            </a:r>
            <a:br>
              <a:rPr lang="en-US" b="1"/>
            </a:br>
            <a:r>
              <a:rPr lang="en-US" sz="1800">
                <a:solidFill>
                  <a:srgbClr val="FF0000"/>
                </a:solidFill>
              </a:rPr>
              <a:t>Reading – Writing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Speaking &amp; Listening - Language</a:t>
            </a:r>
          </a:p>
        </p:txBody>
      </p:sp>
      <p:pic>
        <p:nvPicPr>
          <p:cNvPr id="37894" name="Picture 12" descr="Screen Shot 2014-01-18 at 2.31.07 P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377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1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/>
          <p:cNvSpPr>
            <a:spLocks noChangeArrowheads="1"/>
          </p:cNvSpPr>
          <p:nvPr/>
        </p:nvSpPr>
        <p:spPr bwMode="auto">
          <a:xfrm>
            <a:off x="1828800" y="5334000"/>
            <a:ext cx="5794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 i="1">
                <a:latin typeface="Calibri" charset="0"/>
              </a:rPr>
              <a:t>Scheduling Spreadsheet</a:t>
            </a:r>
            <a:endParaRPr lang="en-US" sz="4400"/>
          </a:p>
        </p:txBody>
      </p:sp>
      <p:pic>
        <p:nvPicPr>
          <p:cNvPr id="40962" name="Picture 9" descr="Picture 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543050"/>
            <a:ext cx="3810000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0" descr="Picture 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1543050"/>
            <a:ext cx="416877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11" descr="Picture 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71628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533400" y="762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3276600" y="3810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40967" name="TextBox 8"/>
          <p:cNvSpPr txBox="1">
            <a:spLocks noChangeArrowheads="1"/>
          </p:cNvSpPr>
          <p:nvPr/>
        </p:nvSpPr>
        <p:spPr bwMode="auto">
          <a:xfrm>
            <a:off x="6781800" y="2286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40968" name="TextBox 12"/>
          <p:cNvSpPr txBox="1">
            <a:spLocks noChangeArrowheads="1"/>
          </p:cNvSpPr>
          <p:nvPr/>
        </p:nvSpPr>
        <p:spPr bwMode="auto">
          <a:xfrm>
            <a:off x="4114800" y="29718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WHO</a:t>
            </a:r>
          </a:p>
        </p:txBody>
      </p:sp>
      <p:cxnSp>
        <p:nvCxnSpPr>
          <p:cNvPr id="4" name="Straight Arrow Connector 3"/>
          <p:cNvCxnSpPr>
            <a:stCxn id="40965" idx="2"/>
          </p:cNvCxnSpPr>
          <p:nvPr/>
        </p:nvCxnSpPr>
        <p:spPr>
          <a:xfrm>
            <a:off x="990600" y="1131888"/>
            <a:ext cx="228600" cy="5445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0965" idx="2"/>
          </p:cNvCxnSpPr>
          <p:nvPr/>
        </p:nvCxnSpPr>
        <p:spPr>
          <a:xfrm>
            <a:off x="990600" y="1131888"/>
            <a:ext cx="685800" cy="479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48000" y="827088"/>
            <a:ext cx="685800" cy="69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33800" y="827088"/>
            <a:ext cx="2514600" cy="696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791200" y="7620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62400" y="2209800"/>
            <a:ext cx="304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419600" y="2133600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21" descr="PS 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65" y="5537219"/>
            <a:ext cx="3810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65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3D4D01-6307-D842-AB49-7EF7AE1F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262"/>
            <a:ext cx="9144000" cy="230432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0E75BD5C-6A87-1645-A448-C222CDDDC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5269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BB2A049-A0D5-7D48-BB39-82012F247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24546"/>
            <a:ext cx="91440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It’s essential you understand the importance of each column and its interdependency on others and your final schedule. In this screenshot above, this represents only 2 teachers. Understanding the columns.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A, B, E, G have DNU after the column name = DO NOT USE/IMPORT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Columns K, L, M,N normally do not change from year to year. (BLUE)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Columns E and O are auto generated by a concatenation equation.   Enter data correctly in Column C and D and E and O are auto-generated.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 F (GREEN) will have to be changed ANNUALLY.  Next year is 2019-2020 but it has to be 2900 in PS.   Why 2900 – it’s the 29</a:t>
            </a:r>
            <a:r>
              <a:rPr kumimoji="0" lang="en-US" altLang="en-US" sz="2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of PS Scheduling.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Columns G, H, I all relate to the teacher and where he or she teaches – Teacher Name – DNU,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TeacherNumber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Room.  These may not change much per year. Column J is the expression – when that class actually meets. 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Dependent Sections (Column O) – the only course that has dependent sections          is Homeroom.  That is why all the other courses have that column BLANK.  It’s autogenerated.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1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 txBox="1">
            <a:spLocks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i="1">
                <a:latin typeface="Calibri" charset="0"/>
              </a:rPr>
              <a:t>Term ID</a:t>
            </a:r>
            <a:r>
              <a:rPr lang="ja-JP" altLang="en-US" sz="3600" b="1" i="1">
                <a:latin typeface="Calibri" charset="0"/>
              </a:rPr>
              <a:t>’</a:t>
            </a:r>
            <a:r>
              <a:rPr lang="en-US" altLang="ja-JP" sz="3600" b="1" i="1">
                <a:latin typeface="Calibri" charset="0"/>
              </a:rPr>
              <a:t>s for Less than Full Year Courses!</a:t>
            </a:r>
            <a:endParaRPr lang="en-US" sz="3600" b="1" i="1">
              <a:latin typeface="Calibri" charset="0"/>
            </a:endParaRPr>
          </a:p>
        </p:txBody>
      </p:sp>
      <p:pic>
        <p:nvPicPr>
          <p:cNvPr id="43010" name="Picture 5" descr="Picture 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371600"/>
            <a:ext cx="68199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6"/>
          <p:cNvSpPr txBox="1">
            <a:spLocks noChangeArrowheads="1"/>
          </p:cNvSpPr>
          <p:nvPr/>
        </p:nvSpPr>
        <p:spPr bwMode="auto">
          <a:xfrm>
            <a:off x="1295400" y="3702789"/>
            <a:ext cx="6486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Full Year Course = 2300</a:t>
            </a:r>
          </a:p>
          <a:p>
            <a:pPr algn="ctr" eaLnBrk="1" hangingPunct="1"/>
            <a:r>
              <a:rPr lang="en-US" sz="1800" dirty="0"/>
              <a:t>T1 =2301, T2=2302, T3=2303</a:t>
            </a:r>
          </a:p>
          <a:p>
            <a:pPr algn="ctr" eaLnBrk="1" hangingPunct="1"/>
            <a:r>
              <a:rPr lang="en-US" sz="1800" dirty="0"/>
              <a:t>C1=2304, C2=2305, C3=2306, C4=2307, C5=2308, C6=2309</a:t>
            </a:r>
          </a:p>
        </p:txBody>
      </p:sp>
      <p:sp>
        <p:nvSpPr>
          <p:cNvPr id="6" name="Freeform 5"/>
          <p:cNvSpPr/>
          <p:nvPr/>
        </p:nvSpPr>
        <p:spPr>
          <a:xfrm>
            <a:off x="2087248" y="1816138"/>
            <a:ext cx="5663564" cy="1187019"/>
          </a:xfrm>
          <a:custGeom>
            <a:avLst/>
            <a:gdLst>
              <a:gd name="connsiteX0" fmla="*/ 1449876 w 5663564"/>
              <a:gd name="connsiteY0" fmla="*/ 0 h 1187019"/>
              <a:gd name="connsiteX1" fmla="*/ 1034442 w 5663564"/>
              <a:gd name="connsiteY1" fmla="*/ 403587 h 1187019"/>
              <a:gd name="connsiteX2" fmla="*/ 3930611 w 5663564"/>
              <a:gd name="connsiteY2" fmla="*/ 427327 h 1187019"/>
              <a:gd name="connsiteX3" fmla="*/ 13661 w 5663564"/>
              <a:gd name="connsiteY3" fmla="*/ 807173 h 1187019"/>
              <a:gd name="connsiteX4" fmla="*/ 5592347 w 5663564"/>
              <a:gd name="connsiteY4" fmla="*/ 1175149 h 1187019"/>
              <a:gd name="connsiteX5" fmla="*/ 5592347 w 5663564"/>
              <a:gd name="connsiteY5" fmla="*/ 1175149 h 1187019"/>
              <a:gd name="connsiteX6" fmla="*/ 5663564 w 5663564"/>
              <a:gd name="connsiteY6" fmla="*/ 1187019 h 118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3564" h="1187019">
                <a:moveTo>
                  <a:pt x="1449876" y="0"/>
                </a:moveTo>
                <a:cubicBezTo>
                  <a:pt x="1035431" y="166183"/>
                  <a:pt x="620986" y="332366"/>
                  <a:pt x="1034442" y="403587"/>
                </a:cubicBezTo>
                <a:cubicBezTo>
                  <a:pt x="1447898" y="474808"/>
                  <a:pt x="4100741" y="360063"/>
                  <a:pt x="3930611" y="427327"/>
                </a:cubicBezTo>
                <a:cubicBezTo>
                  <a:pt x="3760481" y="494591"/>
                  <a:pt x="-263295" y="682536"/>
                  <a:pt x="13661" y="807173"/>
                </a:cubicBezTo>
                <a:cubicBezTo>
                  <a:pt x="290617" y="931810"/>
                  <a:pt x="5592347" y="1175149"/>
                  <a:pt x="5592347" y="1175149"/>
                </a:cubicBezTo>
                <a:lnTo>
                  <a:pt x="5592347" y="1175149"/>
                </a:lnTo>
                <a:lnTo>
                  <a:pt x="5663564" y="1187019"/>
                </a:lnTo>
              </a:path>
            </a:pathLst>
          </a:cu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58686" y="4824178"/>
            <a:ext cx="45199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/>
              <a:t>This year is?</a:t>
            </a:r>
          </a:p>
          <a:p>
            <a:r>
              <a:rPr lang="en-US" sz="4400" b="1" i="1" dirty="0"/>
              <a:t>Next year will be?</a:t>
            </a:r>
          </a:p>
        </p:txBody>
      </p:sp>
    </p:spTree>
    <p:extLst>
      <p:ext uri="{BB962C8B-B14F-4D97-AF65-F5344CB8AC3E}">
        <p14:creationId xmlns:p14="http://schemas.microsoft.com/office/powerpoint/2010/main" val="80623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i="1">
                <a:latin typeface="Calibri" charset="0"/>
              </a:rPr>
              <a:t>If you are importing – double √√√</a:t>
            </a:r>
          </a:p>
        </p:txBody>
      </p:sp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1133475" y="5200650"/>
            <a:ext cx="6486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Full Year Course = 2300</a:t>
            </a:r>
          </a:p>
          <a:p>
            <a:pPr algn="ctr" eaLnBrk="1" hangingPunct="1"/>
            <a:r>
              <a:rPr lang="en-US" sz="1800"/>
              <a:t>T1 =2301, T2=2302, T3=2303</a:t>
            </a:r>
          </a:p>
          <a:p>
            <a:pPr algn="ctr" eaLnBrk="1" hangingPunct="1"/>
            <a:r>
              <a:rPr lang="en-US" sz="1800"/>
              <a:t>C1=2304, C2=2305, C3=2306, C4=2307, C5=2308, C6=2309</a:t>
            </a:r>
          </a:p>
          <a:p>
            <a:pPr algn="ctr" eaLnBrk="1" hangingPunct="1"/>
            <a:endParaRPr lang="en-US" sz="1800"/>
          </a:p>
        </p:txBody>
      </p:sp>
      <p:pic>
        <p:nvPicPr>
          <p:cNvPr id="44035" name="Picture 7" descr="Picture 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098550"/>
            <a:ext cx="643255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8"/>
          <p:cNvSpPr txBox="1">
            <a:spLocks noChangeArrowheads="1"/>
          </p:cNvSpPr>
          <p:nvPr/>
        </p:nvSpPr>
        <p:spPr bwMode="auto">
          <a:xfrm>
            <a:off x="457200" y="4419600"/>
            <a:ext cx="3348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Your numbers have to match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05238" y="4267200"/>
            <a:ext cx="385762" cy="15240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4419600"/>
            <a:ext cx="533400" cy="87313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67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971800" y="228600"/>
            <a:ext cx="6553200" cy="838200"/>
          </a:xfrm>
        </p:spPr>
        <p:txBody>
          <a:bodyPr>
            <a:normAutofit fontScale="90000"/>
          </a:bodyPr>
          <a:lstStyle/>
          <a:p>
            <a:r>
              <a:rPr lang="en-US" sz="3200" b="1" i="1" dirty="0">
                <a:latin typeface="Calibri" charset="0"/>
              </a:rPr>
              <a:t>Don’t want to start from scratch!</a:t>
            </a:r>
            <a:br>
              <a:rPr lang="en-US" sz="3200" b="1" i="1" dirty="0">
                <a:latin typeface="Calibri" charset="0"/>
              </a:rPr>
            </a:br>
            <a:endParaRPr lang="en-US" sz="18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335280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[5]</a:t>
            </a:r>
            <a:r>
              <a:rPr lang="en-US" sz="7000" b="1" dirty="0" err="1">
                <a:solidFill>
                  <a:srgbClr val="FF0000"/>
                </a:solidFill>
              </a:rPr>
              <a:t>lastfirst</a:t>
            </a:r>
            <a:endParaRPr lang="en-US" sz="7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[5]title</a:t>
            </a:r>
          </a:p>
          <a:p>
            <a:pPr>
              <a:defRPr/>
            </a:pPr>
            <a:r>
              <a:rPr lang="en-US" sz="7000" dirty="0"/>
              <a:t>[5]</a:t>
            </a:r>
            <a:r>
              <a:rPr lang="en-US" sz="7000" dirty="0" err="1"/>
              <a:t>teachernumber</a:t>
            </a:r>
            <a:endParaRPr lang="en-US" sz="7000" dirty="0"/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[5]status</a:t>
            </a:r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[5]</a:t>
            </a:r>
            <a:r>
              <a:rPr lang="en-US" sz="7000" b="1" dirty="0" err="1">
                <a:solidFill>
                  <a:srgbClr val="FF0000"/>
                </a:solidFill>
              </a:rPr>
              <a:t>last_name</a:t>
            </a:r>
            <a:endParaRPr lang="en-US" sz="7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[5]</a:t>
            </a:r>
            <a:r>
              <a:rPr lang="en-US" sz="7000" b="1" dirty="0" err="1">
                <a:solidFill>
                  <a:srgbClr val="FF0000"/>
                </a:solidFill>
              </a:rPr>
              <a:t>first_name</a:t>
            </a:r>
            <a:endParaRPr lang="en-US" sz="7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7000" dirty="0" err="1"/>
              <a:t>SchoolID</a:t>
            </a:r>
            <a:endParaRPr lang="en-US" sz="7000" dirty="0"/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[2]</a:t>
            </a:r>
            <a:r>
              <a:rPr lang="en-US" sz="7000" b="1" dirty="0" err="1">
                <a:solidFill>
                  <a:srgbClr val="FF0000"/>
                </a:solidFill>
              </a:rPr>
              <a:t>course_name</a:t>
            </a:r>
            <a:endParaRPr lang="en-US" sz="70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7000" dirty="0" err="1"/>
              <a:t>Course_Number</a:t>
            </a:r>
            <a:endParaRPr lang="en-US" sz="7000" dirty="0"/>
          </a:p>
          <a:p>
            <a:pPr>
              <a:defRPr/>
            </a:pPr>
            <a:r>
              <a:rPr lang="en-US" sz="7000" dirty="0" err="1"/>
              <a:t>Dependent_Secs</a:t>
            </a:r>
            <a:endParaRPr lang="en-US" sz="7000" dirty="0"/>
          </a:p>
          <a:p>
            <a:pPr>
              <a:defRPr/>
            </a:pPr>
            <a:r>
              <a:rPr lang="en-US" sz="7000" b="1" dirty="0">
                <a:solidFill>
                  <a:schemeClr val="accent3">
                    <a:lumMod val="50000"/>
                  </a:schemeClr>
                </a:solidFill>
              </a:rPr>
              <a:t>Expression</a:t>
            </a:r>
          </a:p>
          <a:p>
            <a:pPr>
              <a:defRPr/>
            </a:pP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</a:rPr>
              <a:t>^(*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</a:rPr>
              <a:t>class_expression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</a:rPr>
              <a:t> data="</a:t>
            </a:r>
            <a:r>
              <a:rPr lang="en-US" sz="7000" b="1" dirty="0" err="1">
                <a:solidFill>
                  <a:schemeClr val="accent6">
                    <a:lumMod val="75000"/>
                  </a:schemeClr>
                </a:solidFill>
              </a:rPr>
              <a:t>abbr</a:t>
            </a:r>
            <a:r>
              <a:rPr lang="en-US" sz="7000" b="1" dirty="0">
                <a:solidFill>
                  <a:schemeClr val="accent6">
                    <a:lumMod val="75000"/>
                  </a:schemeClr>
                </a:solidFill>
              </a:rPr>
              <a:t>" format="expression")</a:t>
            </a:r>
          </a:p>
          <a:p>
            <a:pPr>
              <a:defRPr/>
            </a:pPr>
            <a:r>
              <a:rPr lang="en-US" sz="7000" dirty="0" err="1"/>
              <a:t>Grade_Level</a:t>
            </a:r>
            <a:endParaRPr lang="en-US" sz="7000" dirty="0"/>
          </a:p>
          <a:p>
            <a:pPr>
              <a:defRPr/>
            </a:pPr>
            <a:r>
              <a:rPr lang="en-US" sz="7000" dirty="0" err="1"/>
              <a:t>Section_Number</a:t>
            </a:r>
            <a:endParaRPr lang="en-US" sz="7000" dirty="0"/>
          </a:p>
          <a:p>
            <a:pPr>
              <a:defRPr/>
            </a:pPr>
            <a:r>
              <a:rPr lang="en-US" sz="7000" b="1" dirty="0">
                <a:solidFill>
                  <a:srgbClr val="FF0000"/>
                </a:solidFill>
              </a:rPr>
              <a:t>Team</a:t>
            </a:r>
          </a:p>
          <a:p>
            <a:pPr>
              <a:defRPr/>
            </a:pPr>
            <a:r>
              <a:rPr lang="en-US" sz="7000" b="1" dirty="0" err="1">
                <a:solidFill>
                  <a:srgbClr val="0000FF"/>
                </a:solidFill>
              </a:rPr>
              <a:t>TermID</a:t>
            </a:r>
            <a:endParaRPr lang="en-US" sz="70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7000" dirty="0" err="1"/>
              <a:t>Attendance_Type_Code</a:t>
            </a:r>
            <a:endParaRPr lang="en-US" sz="7000" dirty="0"/>
          </a:p>
          <a:p>
            <a:pPr>
              <a:defRPr/>
            </a:pPr>
            <a:r>
              <a:rPr lang="en-US" sz="7000" dirty="0" err="1"/>
              <a:t>Att_Mode_Code</a:t>
            </a:r>
            <a:endParaRPr lang="en-US" sz="7000" dirty="0"/>
          </a:p>
          <a:p>
            <a:pPr>
              <a:defRPr/>
            </a:pPr>
            <a:r>
              <a:rPr lang="en-US" sz="7000" dirty="0"/>
              <a:t>Room</a:t>
            </a:r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3429000" y="990600"/>
            <a:ext cx="51816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Got DDE Experience? </a:t>
            </a:r>
          </a:p>
          <a:p>
            <a:pPr eaLnBrk="1" hangingPunct="1"/>
            <a:r>
              <a:rPr lang="en-US" dirty="0"/>
              <a:t>Then Export from the Sections (3) table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Select from this school only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Filter Term ID &gt;= 2900 (for this year)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  - export but DNU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BLUE</a:t>
            </a:r>
            <a:r>
              <a:rPr lang="en-US" sz="2000" dirty="0"/>
              <a:t> - update for next year</a:t>
            </a:r>
          </a:p>
          <a:p>
            <a:pPr eaLnBrk="1" hangingPunct="1"/>
            <a:r>
              <a:rPr lang="en-US" sz="2000" b="1" dirty="0">
                <a:solidFill>
                  <a:srgbClr val="E46C0A"/>
                </a:solidFill>
              </a:rPr>
              <a:t>ORANGE</a:t>
            </a:r>
            <a:r>
              <a:rPr lang="en-US" sz="2000" dirty="0"/>
              <a:t> – rename to Expression to reimport</a:t>
            </a:r>
          </a:p>
          <a:p>
            <a:pPr eaLnBrk="1" hangingPunct="1"/>
            <a:endParaRPr lang="en-US" dirty="0"/>
          </a:p>
        </p:txBody>
      </p:sp>
      <p:pic>
        <p:nvPicPr>
          <p:cNvPr id="45060" name="Picture 4" descr="Screen Shot 2012-01-15 at 2.4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860800"/>
            <a:ext cx="5524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23695" y="6271736"/>
            <a:ext cx="6679708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hlinkClick r:id="rId3"/>
              </a:rPr>
              <a:t>http://www.derotechnical.com/SCHEDULING/Scheduling.html</a:t>
            </a:r>
            <a:endParaRPr lang="en-US" sz="2000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  <a:p>
            <a:pPr>
              <a:defRPr/>
            </a:pPr>
            <a:endParaRPr lang="en-US" dirty="0">
              <a:ln>
                <a:solidFill>
                  <a:srgbClr val="00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82B948-7BA7-9C48-B6D8-9C88418E304A}"/>
              </a:ext>
            </a:extLst>
          </p:cNvPr>
          <p:cNvSpPr txBox="1"/>
          <p:nvPr/>
        </p:nvSpPr>
        <p:spPr>
          <a:xfrm>
            <a:off x="4643837" y="675033"/>
            <a:ext cx="3206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Calibri" charset="0"/>
              </a:rPr>
              <a:t>( I think it’s easier from scratch)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Excel Import File Must Be Converted</a:t>
            </a:r>
          </a:p>
        </p:txBody>
      </p:sp>
      <p:pic>
        <p:nvPicPr>
          <p:cNvPr id="47106" name="Picture 3" descr="Screen Shot 2012-11-22 at 3.27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1800"/>
            <a:ext cx="9144000" cy="343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4"/>
          <p:cNvSpPr txBox="1">
            <a:spLocks noChangeArrowheads="1"/>
          </p:cNvSpPr>
          <p:nvPr/>
        </p:nvSpPr>
        <p:spPr bwMode="auto">
          <a:xfrm>
            <a:off x="533400" y="11541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4114800" y="7731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4876800" y="5421313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WHERE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4038600" y="542131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WHO</a:t>
            </a:r>
          </a:p>
        </p:txBody>
      </p:sp>
      <p:cxnSp>
        <p:nvCxnSpPr>
          <p:cNvPr id="9" name="Straight Arrow Connector 8"/>
          <p:cNvCxnSpPr>
            <a:stCxn id="47107" idx="2"/>
          </p:cNvCxnSpPr>
          <p:nvPr/>
        </p:nvCxnSpPr>
        <p:spPr>
          <a:xfrm>
            <a:off x="990600" y="15240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657600" y="10668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00" y="1981200"/>
            <a:ext cx="0" cy="3276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19600" y="5181600"/>
            <a:ext cx="152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10668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57800" y="5181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7" name="TextBox 22"/>
          <p:cNvSpPr txBox="1">
            <a:spLocks noChangeArrowheads="1"/>
          </p:cNvSpPr>
          <p:nvPr/>
        </p:nvSpPr>
        <p:spPr bwMode="auto">
          <a:xfrm>
            <a:off x="228600" y="51816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FF0000"/>
                </a:solidFill>
              </a:rPr>
              <a:t>DNU- DO NOT IMPORT</a:t>
            </a:r>
          </a:p>
          <a:p>
            <a:pPr algn="ctr" eaLnBrk="1" hangingPunct="1"/>
            <a:r>
              <a:rPr lang="en-US" sz="1800" b="1">
                <a:solidFill>
                  <a:srgbClr val="FF0000"/>
                </a:solidFill>
              </a:rPr>
              <a:t>Visual Clues</a:t>
            </a: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2438400" y="2057400"/>
            <a:ext cx="5486400" cy="1143000"/>
            <a:chOff x="2438400" y="2057400"/>
            <a:chExt cx="5486400" cy="1143000"/>
          </a:xfrm>
        </p:grpSpPr>
        <p:grpSp>
          <p:nvGrpSpPr>
            <p:cNvPr id="47127" name="Group 34"/>
            <p:cNvGrpSpPr>
              <a:grpSpLocks/>
            </p:cNvGrpSpPr>
            <p:nvPr/>
          </p:nvGrpSpPr>
          <p:grpSpPr bwMode="auto">
            <a:xfrm>
              <a:off x="2438400" y="2057400"/>
              <a:ext cx="762000" cy="1143000"/>
              <a:chOff x="2438400" y="2057400"/>
              <a:chExt cx="762000" cy="11430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2438400" y="2057400"/>
                <a:ext cx="762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438400" y="3200400"/>
                <a:ext cx="7620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438400" y="2057400"/>
                <a:ext cx="0" cy="1143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200400" y="2057400"/>
                <a:ext cx="0" cy="11430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>
            <a:xfrm flipV="1">
              <a:off x="3200400" y="2057400"/>
              <a:ext cx="47244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216576" y="5852316"/>
            <a:ext cx="73644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Dependent Sections </a:t>
            </a:r>
            <a:r>
              <a:rPr lang="en-US" b="1" dirty="0"/>
              <a:t>REQUIRES</a:t>
            </a:r>
            <a:r>
              <a:rPr lang="en-US" dirty="0"/>
              <a:t> </a:t>
            </a:r>
            <a:r>
              <a:rPr lang="en-US" dirty="0" err="1"/>
              <a:t>course.section,course.section,course.section</a:t>
            </a:r>
            <a:endParaRPr lang="en-US" dirty="0"/>
          </a:p>
          <a:p>
            <a:pPr>
              <a:defRPr/>
            </a:pPr>
            <a:r>
              <a:rPr lang="en-US" dirty="0"/>
              <a:t>You can manually enter them OR….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381000" y="3505200"/>
            <a:ext cx="35052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81000" y="3505200"/>
            <a:ext cx="2362200" cy="1752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457200" y="1905000"/>
            <a:ext cx="1295400" cy="1295400"/>
            <a:chOff x="457200" y="1905000"/>
            <a:chExt cx="1295400" cy="129540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57200" y="3200400"/>
              <a:ext cx="129540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7200" y="1905000"/>
              <a:ext cx="1295400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57200" y="1905000"/>
              <a:ext cx="0" cy="12954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52600" y="1905000"/>
              <a:ext cx="0" cy="129540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7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b="1" i="1">
                <a:latin typeface="Calibri" charset="0"/>
              </a:rPr>
              <a:t>Excellent with Excel?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1512"/>
            <a:ext cx="8229600" cy="609600"/>
          </a:xfrm>
        </p:spPr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Course.Section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=CONCATENATE(</a:t>
            </a:r>
            <a:r>
              <a:rPr lang="en-US" dirty="0">
                <a:solidFill>
                  <a:srgbClr val="003ECC"/>
                </a:solidFill>
                <a:latin typeface="Lucida Grande"/>
                <a:ea typeface="Lucida Grande"/>
                <a:cs typeface="Lucida Grande"/>
              </a:rPr>
              <a:t>C3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,".",</a:t>
            </a:r>
            <a:r>
              <a:rPr lang="en-US" dirty="0">
                <a:solidFill>
                  <a:srgbClr val="005109"/>
                </a:solidFill>
                <a:latin typeface="Lucida Grande"/>
                <a:ea typeface="Lucida Grande"/>
                <a:cs typeface="Lucida Grande"/>
              </a:rPr>
              <a:t>D3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)</a:t>
            </a:r>
            <a:endParaRPr lang="en-US" dirty="0"/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533400" y="4087225"/>
            <a:ext cx="8228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=CONCATENATE(</a:t>
            </a:r>
            <a:r>
              <a:rPr lang="en-US" sz="1800">
                <a:solidFill>
                  <a:srgbClr val="003ECC"/>
                </a:solidFill>
                <a:latin typeface="Lucida Grande" charset="0"/>
                <a:cs typeface="Lucida Grande" charset="0"/>
              </a:rPr>
              <a:t>E4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005109"/>
                </a:solidFill>
                <a:latin typeface="Lucida Grande" charset="0"/>
                <a:cs typeface="Lucida Grande" charset="0"/>
              </a:rPr>
              <a:t>E5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9900CC"/>
                </a:solidFill>
                <a:latin typeface="Lucida Grande" charset="0"/>
                <a:cs typeface="Lucida Grande" charset="0"/>
              </a:rPr>
              <a:t>E6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92371F"/>
                </a:solidFill>
                <a:latin typeface="Lucida Grande" charset="0"/>
                <a:cs typeface="Lucida Grande" charset="0"/>
              </a:rPr>
              <a:t>E7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2DA33A"/>
                </a:solidFill>
                <a:latin typeface="Lucida Grande" charset="0"/>
                <a:cs typeface="Lucida Grande" charset="0"/>
              </a:rPr>
              <a:t>E8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FF8A17"/>
                </a:solidFill>
                <a:latin typeface="Lucida Grande" charset="0"/>
                <a:cs typeface="Lucida Grande" charset="0"/>
              </a:rPr>
              <a:t>E9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FA2AD5"/>
                </a:solidFill>
                <a:latin typeface="Lucida Grande" charset="0"/>
                <a:cs typeface="Lucida Grande" charset="0"/>
              </a:rPr>
              <a:t>E10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003ECC"/>
                </a:solidFill>
                <a:latin typeface="Lucida Grande" charset="0"/>
                <a:cs typeface="Lucida Grande" charset="0"/>
              </a:rPr>
              <a:t>E11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,",",</a:t>
            </a:r>
            <a:r>
              <a:rPr lang="en-US" sz="1800">
                <a:solidFill>
                  <a:srgbClr val="005109"/>
                </a:solidFill>
                <a:latin typeface="Lucida Grande" charset="0"/>
                <a:cs typeface="Lucida Grande" charset="0"/>
              </a:rPr>
              <a:t>E12</a:t>
            </a:r>
            <a:r>
              <a:rPr lang="en-US" sz="1800">
                <a:solidFill>
                  <a:srgbClr val="000000"/>
                </a:solidFill>
                <a:latin typeface="Lucida Grande" charset="0"/>
                <a:cs typeface="Lucida Grande" charset="0"/>
              </a:rPr>
              <a:t>)</a:t>
            </a:r>
            <a:endParaRPr lang="en-US" sz="1800"/>
          </a:p>
        </p:txBody>
      </p:sp>
      <p:pic>
        <p:nvPicPr>
          <p:cNvPr id="48132" name="Picture 5" descr="Screen Shot 2012-01-15 at 2.5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1612"/>
            <a:ext cx="5346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3390312"/>
            <a:ext cx="8229600" cy="609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Dependency=</a:t>
            </a:r>
            <a:r>
              <a:rPr lang="en-US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course.section,course.section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etc</a:t>
            </a:r>
            <a:endParaRPr lang="en-US" dirty="0"/>
          </a:p>
        </p:txBody>
      </p:sp>
      <p:sp>
        <p:nvSpPr>
          <p:cNvPr id="48134" name="TextBox 7"/>
          <p:cNvSpPr txBox="1">
            <a:spLocks noChangeArrowheads="1"/>
          </p:cNvSpPr>
          <p:nvPr/>
        </p:nvSpPr>
        <p:spPr bwMode="auto">
          <a:xfrm>
            <a:off x="304800" y="4609512"/>
            <a:ext cx="79787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hlinkClick r:id="rId3"/>
              </a:rPr>
              <a:t>http://www.derotechnical.com/SCHEDULING/Scheduling.html</a:t>
            </a:r>
            <a:endParaRPr lang="en-US"/>
          </a:p>
          <a:p>
            <a:pPr eaLnBrk="1" hangingPunct="1"/>
            <a:endParaRPr lang="en-US" sz="1800"/>
          </a:p>
        </p:txBody>
      </p:sp>
      <p:pic>
        <p:nvPicPr>
          <p:cNvPr id="4813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14288"/>
            <a:ext cx="18288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F5D89-A9BA-FC42-AFCB-208BE579E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75" y="5089207"/>
            <a:ext cx="1155700" cy="17399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1F0F60B-1CFC-0C44-90E0-8E648EA28F3B}"/>
              </a:ext>
            </a:extLst>
          </p:cNvPr>
          <p:cNvSpPr/>
          <p:nvPr/>
        </p:nvSpPr>
        <p:spPr>
          <a:xfrm>
            <a:off x="1421772" y="5171608"/>
            <a:ext cx="77850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A0A0A"/>
                </a:solidFill>
                <a:latin typeface="Roboto"/>
              </a:rPr>
              <a:t>Culture Club’s - Karma Chameleon</a:t>
            </a:r>
          </a:p>
          <a:p>
            <a:r>
              <a:rPr lang="en-US" sz="3600" dirty="0">
                <a:solidFill>
                  <a:srgbClr val="92D050"/>
                </a:solidFill>
                <a:latin typeface="Roboto"/>
              </a:rPr>
              <a:t>,”,”,</a:t>
            </a:r>
            <a:r>
              <a:rPr lang="en-US" sz="3600" dirty="0">
                <a:solidFill>
                  <a:srgbClr val="0A0A0A"/>
                </a:solidFill>
                <a:latin typeface="Roboto"/>
              </a:rPr>
              <a:t>          </a:t>
            </a:r>
            <a:r>
              <a:rPr lang="en-US" sz="3600" dirty="0">
                <a:solidFill>
                  <a:srgbClr val="00B0F0"/>
                </a:solidFill>
                <a:latin typeface="Roboto"/>
              </a:rPr>
              <a:t>,”,”,</a:t>
            </a:r>
            <a:r>
              <a:rPr lang="en-US" sz="3600" dirty="0">
                <a:solidFill>
                  <a:srgbClr val="0A0A0A"/>
                </a:solidFill>
                <a:latin typeface="Roboto"/>
              </a:rPr>
              <a:t>       </a:t>
            </a:r>
            <a:r>
              <a:rPr lang="en-US" sz="3600" dirty="0">
                <a:solidFill>
                  <a:srgbClr val="FFC000"/>
                </a:solidFill>
                <a:latin typeface="Roboto"/>
              </a:rPr>
              <a:t> ,”,”,         </a:t>
            </a:r>
            <a:r>
              <a:rPr lang="en-US" sz="3600" dirty="0">
                <a:solidFill>
                  <a:srgbClr val="FF0000"/>
                </a:solidFill>
                <a:latin typeface="Roboto"/>
              </a:rPr>
              <a:t>,”,”,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r>
              <a:rPr lang="en-US" sz="3600" b="1" i="1">
                <a:solidFill>
                  <a:srgbClr val="000000"/>
                </a:solidFill>
                <a:latin typeface="Calibri" charset="0"/>
              </a:rPr>
              <a:t>Agenda/Participants will be engaged in:</a:t>
            </a:r>
          </a:p>
        </p:txBody>
      </p:sp>
      <p:sp>
        <p:nvSpPr>
          <p:cNvPr id="28674" name="Content Placeholder 4"/>
          <p:cNvSpPr>
            <a:spLocks noGrp="1"/>
          </p:cNvSpPr>
          <p:nvPr>
            <p:ph idx="1"/>
          </p:nvPr>
        </p:nvSpPr>
        <p:spPr>
          <a:xfrm>
            <a:off x="457200" y="906908"/>
            <a:ext cx="8229600" cy="3733800"/>
          </a:xfrm>
        </p:spPr>
        <p:txBody>
          <a:bodyPr/>
          <a:lstStyle/>
          <a:p>
            <a:r>
              <a:rPr lang="en-US" sz="2800" dirty="0">
                <a:latin typeface="Calibri" charset="0"/>
              </a:rPr>
              <a:t>Courses – Sections =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WHAT</a:t>
            </a:r>
          </a:p>
          <a:p>
            <a:r>
              <a:rPr lang="en-US" sz="2800" dirty="0">
                <a:latin typeface="Calibri" charset="0"/>
              </a:rPr>
              <a:t>Teacher Numbers =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WHO</a:t>
            </a:r>
          </a:p>
          <a:p>
            <a:r>
              <a:rPr lang="en-US" sz="2800" dirty="0">
                <a:latin typeface="Calibri" charset="0"/>
              </a:rPr>
              <a:t>Rooms  =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WHERE</a:t>
            </a:r>
            <a:endParaRPr lang="en-US" sz="2800" dirty="0">
              <a:latin typeface="Calibri" charset="0"/>
            </a:endParaRPr>
          </a:p>
          <a:p>
            <a:r>
              <a:rPr lang="en-US" sz="2800" dirty="0">
                <a:latin typeface="Calibri" charset="0"/>
              </a:rPr>
              <a:t>Days – EXPRESSIONS – Periods &amp; Term ID = </a:t>
            </a:r>
            <a:r>
              <a:rPr lang="en-US" sz="2800" b="1" dirty="0">
                <a:solidFill>
                  <a:srgbClr val="FF0000"/>
                </a:solidFill>
                <a:latin typeface="Calibri" charset="0"/>
              </a:rPr>
              <a:t>WHEN</a:t>
            </a:r>
          </a:p>
          <a:p>
            <a:r>
              <a:rPr lang="en-US" sz="2800" dirty="0">
                <a:latin typeface="Calibri" charset="0"/>
              </a:rPr>
              <a:t>Dependent Sections</a:t>
            </a:r>
          </a:p>
          <a:p>
            <a:r>
              <a:rPr lang="en-US" sz="2800" dirty="0">
                <a:latin typeface="Calibri" charset="0"/>
              </a:rPr>
              <a:t>EOY – Mass Enroll</a:t>
            </a:r>
          </a:p>
          <a:p>
            <a:r>
              <a:rPr lang="en-US" sz="2800" dirty="0">
                <a:latin typeface="Calibri" charset="0"/>
              </a:rPr>
              <a:t>44 slides in 50 minutes</a:t>
            </a: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438400" y="4959350"/>
            <a:ext cx="4572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>
                <a:hlinkClick r:id="rId2"/>
              </a:rPr>
              <a:t>www.derotechnical.com</a:t>
            </a:r>
            <a:r>
              <a:rPr lang="en-US" sz="3200"/>
              <a:t> </a:t>
            </a:r>
            <a:br>
              <a:rPr lang="en-US" sz="3200"/>
            </a:br>
            <a:r>
              <a:rPr lang="en-US" sz="3200"/>
              <a:t>for more resources</a:t>
            </a:r>
          </a:p>
        </p:txBody>
      </p:sp>
      <p:pic>
        <p:nvPicPr>
          <p:cNvPr id="2867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46480"/>
            <a:ext cx="855663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B62915-32DE-914C-B19A-B46D6981C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98" y="4502143"/>
            <a:ext cx="1794804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41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Content Placeholder 3" descr="Screen Shot 2013-10-07 at 6.22.2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566" r="-100566"/>
          <a:stretch>
            <a:fillRect/>
          </a:stretch>
        </p:blipFill>
        <p:spPr>
          <a:xfrm>
            <a:off x="-2133600" y="1066800"/>
            <a:ext cx="6781800" cy="4110038"/>
          </a:xfrm>
        </p:spPr>
      </p:pic>
      <p:pic>
        <p:nvPicPr>
          <p:cNvPr id="49154" name="Picture 4" descr="Screen Shot 2013-10-07 at 6.23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467074"/>
            <a:ext cx="9144000" cy="134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2667000" y="3105150"/>
            <a:ext cx="6019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Lucida Grande" charset="0"/>
                <a:cs typeface="Lucida Grande" charset="0"/>
              </a:rPr>
              <a:t>Dependency=course.section</a:t>
            </a:r>
            <a:r>
              <a:rPr lang="en-US" sz="6000">
                <a:solidFill>
                  <a:srgbClr val="000000"/>
                </a:solidFill>
                <a:latin typeface="Lucida Grande" charset="0"/>
                <a:cs typeface="Lucida Grande" charset="0"/>
              </a:rPr>
              <a:t>,</a:t>
            </a:r>
            <a:r>
              <a:rPr lang="en-US">
                <a:solidFill>
                  <a:srgbClr val="000000"/>
                </a:solidFill>
                <a:latin typeface="Lucida Grande" charset="0"/>
                <a:cs typeface="Lucida Grande" charset="0"/>
              </a:rPr>
              <a:t>course.section</a:t>
            </a:r>
            <a:r>
              <a:rPr lang="en-US" sz="5400">
                <a:solidFill>
                  <a:srgbClr val="000000"/>
                </a:solidFill>
                <a:latin typeface="Lucida Grande" charset="0"/>
                <a:cs typeface="Lucida Grande" charset="0"/>
              </a:rPr>
              <a:t>,</a:t>
            </a:r>
            <a:r>
              <a:rPr lang="en-US">
                <a:solidFill>
                  <a:srgbClr val="000000"/>
                </a:solidFill>
                <a:latin typeface="Lucida Grande" charset="0"/>
                <a:cs typeface="Lucida Grande" charset="0"/>
              </a:rPr>
              <a:t> etc</a:t>
            </a:r>
            <a:endParaRPr lang="en-US"/>
          </a:p>
        </p:txBody>
      </p:sp>
      <p:sp>
        <p:nvSpPr>
          <p:cNvPr id="49156" name="TextBox 7"/>
          <p:cNvSpPr txBox="1">
            <a:spLocks noChangeArrowheads="1"/>
          </p:cNvSpPr>
          <p:nvPr/>
        </p:nvSpPr>
        <p:spPr bwMode="auto">
          <a:xfrm>
            <a:off x="304800" y="228600"/>
            <a:ext cx="564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i="1"/>
              <a:t>Depend Sections – depend_secs</a:t>
            </a:r>
          </a:p>
        </p:txBody>
      </p:sp>
      <p:pic>
        <p:nvPicPr>
          <p:cNvPr id="4915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14288"/>
            <a:ext cx="18288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593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3-07 at 7.49.50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234"/>
            <a:ext cx="9144000" cy="23214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793" y="2354756"/>
            <a:ext cx="4939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NORMAL ELEMENTARY SCHEDULE....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9398" y="-39324"/>
            <a:ext cx="209508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-39324"/>
            <a:ext cx="4477559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07468" y="-11511"/>
            <a:ext cx="746820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WHEN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4317" y="-28954"/>
            <a:ext cx="97450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82468" y="1824"/>
            <a:ext cx="1061532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WHEN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2192" y="2998519"/>
            <a:ext cx="896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HR Teacher appears on the spreadsheet 5 times - HR, ELA, MA, SS, SCI</a:t>
            </a:r>
            <a:endParaRPr lang="en-US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6274" y="3660824"/>
            <a:ext cx="8344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Below list all the special subjects that his or her students take with other teachers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0353" y="4452923"/>
            <a:ext cx="86369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Once one  HR teacher and his/her core subjects and specials are listed, copy/paste/change for teacher #2 for that same grade level. Repeat until all HR teachers for that grade level are complete</a:t>
            </a:r>
          </a:p>
        </p:txBody>
      </p:sp>
    </p:spTree>
    <p:extLst>
      <p:ext uri="{BB962C8B-B14F-4D97-AF65-F5344CB8AC3E}">
        <p14:creationId xmlns:p14="http://schemas.microsoft.com/office/powerpoint/2010/main" val="286552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97" y="659040"/>
            <a:ext cx="1155472" cy="115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437720" y="124486"/>
            <a:ext cx="8451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i="1" dirty="0"/>
              <a:t>Expressions Period(Days) </a:t>
            </a:r>
            <a:r>
              <a:rPr lang="en-US" sz="3600" b="1" i="1" dirty="0">
                <a:solidFill>
                  <a:srgbClr val="FF0000"/>
                </a:solidFill>
              </a:rPr>
              <a:t>PRINT THIS PAGE</a:t>
            </a:r>
          </a:p>
        </p:txBody>
      </p:sp>
      <p:pic>
        <p:nvPicPr>
          <p:cNvPr id="50179" name="Picture 5" descr="Screen Shot 2013-10-07 at 6.28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22733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6"/>
          <p:cNvSpPr txBox="1">
            <a:spLocks noChangeArrowheads="1"/>
          </p:cNvSpPr>
          <p:nvPr/>
        </p:nvSpPr>
        <p:spPr bwMode="auto">
          <a:xfrm>
            <a:off x="457200" y="838200"/>
            <a:ext cx="16335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Days</a:t>
            </a:r>
            <a:br>
              <a:rPr lang="en-US" sz="1800"/>
            </a:br>
            <a:r>
              <a:rPr lang="en-US" sz="1800"/>
              <a:t>Monday = A</a:t>
            </a:r>
          </a:p>
          <a:p>
            <a:pPr eaLnBrk="1" hangingPunct="1"/>
            <a:r>
              <a:rPr lang="en-US" sz="1800"/>
              <a:t>Tuesday = B</a:t>
            </a:r>
          </a:p>
          <a:p>
            <a:pPr eaLnBrk="1" hangingPunct="1"/>
            <a:r>
              <a:rPr lang="en-US" sz="1800"/>
              <a:t>Wednesday = C</a:t>
            </a:r>
          </a:p>
          <a:p>
            <a:pPr eaLnBrk="1" hangingPunct="1"/>
            <a:r>
              <a:rPr lang="en-US" sz="1800"/>
              <a:t>Thursday = D</a:t>
            </a:r>
          </a:p>
          <a:p>
            <a:pPr eaLnBrk="1" hangingPunct="1"/>
            <a:r>
              <a:rPr lang="en-US" sz="1800"/>
              <a:t>Friday = E</a:t>
            </a:r>
          </a:p>
          <a:p>
            <a:pPr eaLnBrk="1" hangingPunct="1"/>
            <a:endParaRPr lang="en-US" sz="1800" b="1">
              <a:solidFill>
                <a:srgbClr val="FF0000"/>
              </a:solidFill>
            </a:endParaRPr>
          </a:p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Periods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1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2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3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4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5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6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7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8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9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10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11</a:t>
            </a:r>
          </a:p>
          <a:p>
            <a:pPr eaLnBrk="1" hangingPunct="1"/>
            <a:endParaRPr lang="en-US" sz="1800"/>
          </a:p>
        </p:txBody>
      </p:sp>
      <p:sp>
        <p:nvSpPr>
          <p:cNvPr id="50181" name="TextBox 7"/>
          <p:cNvSpPr txBox="1">
            <a:spLocks noChangeArrowheads="1"/>
          </p:cNvSpPr>
          <p:nvPr/>
        </p:nvSpPr>
        <p:spPr bwMode="auto">
          <a:xfrm>
            <a:off x="914400" y="572783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Bell Schedule sets the time of these periods.   </a:t>
            </a:r>
            <a:r>
              <a:rPr lang="en-US" sz="1800" b="1" dirty="0">
                <a:solidFill>
                  <a:srgbClr val="000000"/>
                </a:solidFill>
              </a:rPr>
              <a:t>If you need more periods that is done under Years and Terms</a:t>
            </a:r>
          </a:p>
        </p:txBody>
      </p:sp>
      <p:sp>
        <p:nvSpPr>
          <p:cNvPr id="50182" name="TextBox 8"/>
          <p:cNvSpPr txBox="1">
            <a:spLocks noChangeArrowheads="1"/>
          </p:cNvSpPr>
          <p:nvPr/>
        </p:nvSpPr>
        <p:spPr bwMode="auto">
          <a:xfrm>
            <a:off x="5181600" y="1676400"/>
            <a:ext cx="338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i="1"/>
              <a:t>Rules for Expressions</a:t>
            </a:r>
          </a:p>
        </p:txBody>
      </p:sp>
      <p:sp>
        <p:nvSpPr>
          <p:cNvPr id="50183" name="TextBox 9"/>
          <p:cNvSpPr txBox="1">
            <a:spLocks noChangeArrowheads="1"/>
          </p:cNvSpPr>
          <p:nvPr/>
        </p:nvSpPr>
        <p:spPr bwMode="auto">
          <a:xfrm>
            <a:off x="5257800" y="2362200"/>
            <a:ext cx="30051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Contiguous Days use a DASH</a:t>
            </a:r>
          </a:p>
          <a:p>
            <a:pPr eaLnBrk="1" hangingPunct="1"/>
            <a:r>
              <a:rPr lang="en-US" sz="1800"/>
              <a:t>(A-E)    (A-C)    (A-B)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 b="1"/>
              <a:t>Single Meeting Date</a:t>
            </a:r>
          </a:p>
          <a:p>
            <a:pPr eaLnBrk="1" hangingPunct="1"/>
            <a:r>
              <a:rPr lang="en-US" sz="1800"/>
              <a:t>Period(Day)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 b="1"/>
              <a:t>Multiple meetings per week</a:t>
            </a:r>
          </a:p>
          <a:p>
            <a:pPr eaLnBrk="1" hangingPunct="1"/>
            <a:r>
              <a:rPr lang="en-US" sz="1800" b="1"/>
              <a:t>Non-contiguous</a:t>
            </a:r>
          </a:p>
          <a:p>
            <a:pPr eaLnBrk="1" hangingPunct="1"/>
            <a:r>
              <a:rPr lang="en-US" sz="1800"/>
              <a:t> Expression, SPACE Expression</a:t>
            </a:r>
          </a:p>
          <a:p>
            <a:pPr eaLnBrk="1" hangingPunct="1"/>
            <a:r>
              <a:rPr lang="en-US" sz="1800"/>
              <a:t>5(A), 5(C)</a:t>
            </a:r>
          </a:p>
          <a:p>
            <a:pPr eaLnBrk="1" hangingPunct="1"/>
            <a:r>
              <a:rPr lang="en-US" sz="1800"/>
              <a:t>9(B), 9(C), 9(E)  or</a:t>
            </a:r>
          </a:p>
          <a:p>
            <a:pPr eaLnBrk="1" hangingPunct="1"/>
            <a:r>
              <a:rPr lang="en-US" sz="1800"/>
              <a:t>9(B-C), 9(E)</a:t>
            </a:r>
          </a:p>
        </p:txBody>
      </p:sp>
    </p:spTree>
    <p:extLst>
      <p:ext uri="{BB962C8B-B14F-4D97-AF65-F5344CB8AC3E}">
        <p14:creationId xmlns:p14="http://schemas.microsoft.com/office/powerpoint/2010/main" val="2766136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CB6F1-0A70-2E46-A33F-0F37823F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116526" y="6374746"/>
            <a:ext cx="1753845" cy="0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749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48FA-582D-7A40-9880-96AF9F271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-173009"/>
            <a:ext cx="850392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Split Classes – Core to two locations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B67186-9BC5-0E4C-9CE5-683BAAC3B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22426"/>
            <a:ext cx="9129807" cy="4225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44E5AA-C19B-7445-A34E-1003533F8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71580"/>
            <a:ext cx="9216019" cy="152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8" y="5360065"/>
            <a:ext cx="2722282" cy="1361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206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b="1" i="1" dirty="0">
                <a:latin typeface="+mn-lt"/>
              </a:rPr>
              <a:t>Dependent Section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HR &gt;&gt;  ELA, MA, SCI, SS and </a:t>
            </a:r>
            <a:r>
              <a:rPr lang="en-US" b="1" dirty="0">
                <a:solidFill>
                  <a:srgbClr val="FF0000"/>
                </a:solidFill>
              </a:rPr>
              <a:t>SPECIALS</a:t>
            </a:r>
            <a:r>
              <a:rPr lang="en-US" dirty="0"/>
              <a:t> if the students travel to ART, MUSIC, PE, HEALTH </a:t>
            </a:r>
            <a:r>
              <a:rPr lang="en-US" dirty="0" err="1"/>
              <a:t>etc</a:t>
            </a:r>
            <a:r>
              <a:rPr lang="en-US" dirty="0"/>
              <a:t> as a HR Group</a:t>
            </a:r>
          </a:p>
          <a:p>
            <a:pPr>
              <a:defRPr/>
            </a:pPr>
            <a:r>
              <a:rPr lang="en-US" dirty="0"/>
              <a:t>If students go to </a:t>
            </a:r>
            <a:r>
              <a:rPr lang="en-US" b="1" dirty="0">
                <a:solidFill>
                  <a:srgbClr val="FF0000"/>
                </a:solidFill>
              </a:rPr>
              <a:t>SPECIALS</a:t>
            </a:r>
            <a:r>
              <a:rPr lang="en-US" dirty="0"/>
              <a:t> as a new group other than HR but stay together as a group in these elective subjects then…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dirty="0"/>
              <a:t> PE&gt;&gt; ART, MUSIC, HEALTH, LIBRARY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US" sz="2400" dirty="0"/>
              <a:t>( upper elementary &amp; MS Schools) </a:t>
            </a:r>
          </a:p>
        </p:txBody>
      </p:sp>
    </p:spTree>
    <p:extLst>
      <p:ext uri="{BB962C8B-B14F-4D97-AF65-F5344CB8AC3E}">
        <p14:creationId xmlns:p14="http://schemas.microsoft.com/office/powerpoint/2010/main" val="1110943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Calibri" charset="0"/>
              </a:rPr>
              <a:t>Best Practices – READY.txt</a:t>
            </a:r>
          </a:p>
        </p:txBody>
      </p:sp>
      <p:pic>
        <p:nvPicPr>
          <p:cNvPr id="52226" name="Content Placeholder 3" descr="Screen Shot 2012-11-22 at 3.29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993" r="-26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3903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b="1" i="1" dirty="0">
                <a:latin typeface="Calibri" charset="0"/>
              </a:rPr>
              <a:t>Importing Schedule into PowerSchool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Convert XLS to TEXT File </a:t>
            </a:r>
            <a:r>
              <a:rPr lang="en-US" b="1" dirty="0">
                <a:latin typeface="Calibri" charset="0"/>
              </a:rPr>
              <a:t>(READY)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Special Functions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Importing and Exporting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Quick Import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Table- Sections (Master Schedule)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Find TXT file </a:t>
            </a:r>
            <a:r>
              <a:rPr lang="en-US" b="1" dirty="0">
                <a:latin typeface="Calibri" charset="0"/>
              </a:rPr>
              <a:t>READY</a:t>
            </a:r>
            <a:r>
              <a:rPr lang="en-US" dirty="0">
                <a:latin typeface="Calibri" charset="0"/>
              </a:rPr>
              <a:t> ( converted XLS file 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dirty="0">
                <a:latin typeface="Calibri" charset="0"/>
              </a:rPr>
              <a:t>Match column names to those in PS </a:t>
            </a:r>
          </a:p>
          <a:p>
            <a:pPr marL="514350" indent="-514350">
              <a:buFont typeface="Arial" charset="0"/>
              <a:buAutoNum type="arabicPeriod"/>
            </a:pPr>
            <a:endParaRPr lang="en-US" dirty="0">
              <a:latin typeface="Calibri" charset="0"/>
            </a:endParaRPr>
          </a:p>
          <a:p>
            <a:pPr marL="514350" indent="-514350"/>
            <a:endParaRPr lang="en-US" dirty="0">
              <a:latin typeface="Calibri" charset="0"/>
            </a:endParaRPr>
          </a:p>
        </p:txBody>
      </p:sp>
      <p:pic>
        <p:nvPicPr>
          <p:cNvPr id="2" name="Picture 1" descr="Screen Shot 2015-10-25 at 6.09.20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22" y="2184337"/>
            <a:ext cx="3033081" cy="1875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D5DC0B-DAA3-5D4A-B67D-C55F6A74D301}"/>
              </a:ext>
            </a:extLst>
          </p:cNvPr>
          <p:cNvSpPr txBox="1"/>
          <p:nvPr/>
        </p:nvSpPr>
        <p:spPr>
          <a:xfrm>
            <a:off x="130626" y="1110338"/>
            <a:ext cx="879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 this can only be done once the years and terms for next year have been created already!)</a:t>
            </a:r>
          </a:p>
        </p:txBody>
      </p:sp>
    </p:spTree>
    <p:extLst>
      <p:ext uri="{BB962C8B-B14F-4D97-AF65-F5344CB8AC3E}">
        <p14:creationId xmlns:p14="http://schemas.microsoft.com/office/powerpoint/2010/main" val="141023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09174" y="-152400"/>
            <a:ext cx="9601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i="1" dirty="0">
                <a:latin typeface="Calibri" charset="0"/>
              </a:rPr>
              <a:t>Import into the Sections (Master Schedule)</a:t>
            </a:r>
          </a:p>
        </p:txBody>
      </p:sp>
      <p:pic>
        <p:nvPicPr>
          <p:cNvPr id="53250" name="Content Placeholder 3" descr="Screen shot 2010-10-15 at 10.37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15" r="-20415"/>
          <a:stretch>
            <a:fillRect/>
          </a:stretch>
        </p:blipFill>
        <p:spPr/>
      </p:pic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914400" y="57150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0000"/>
                </a:solidFill>
              </a:rPr>
              <a:t>Never REMOVE √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286000" y="4876800"/>
            <a:ext cx="1143000" cy="762000"/>
          </a:xfrm>
          <a:prstGeom prst="straightConnector1">
            <a:avLst/>
          </a:prstGeom>
          <a:ln w="762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525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-366145" y="-228600"/>
            <a:ext cx="8229600" cy="1143000"/>
          </a:xfrm>
        </p:spPr>
        <p:txBody>
          <a:bodyPr/>
          <a:lstStyle/>
          <a:p>
            <a:r>
              <a:rPr lang="en-US" b="1" i="1" dirty="0">
                <a:latin typeface="Calibri" charset="0"/>
              </a:rPr>
              <a:t>Suggested Field Map </a:t>
            </a:r>
          </a:p>
        </p:txBody>
      </p:sp>
      <p:pic>
        <p:nvPicPr>
          <p:cNvPr id="54274" name="Content Placeholder 3" descr="Screen shot 2010-10-15 at 10.37.2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42" r="-23242"/>
          <a:stretch>
            <a:fillRect/>
          </a:stretch>
        </p:blipFill>
        <p:spPr>
          <a:xfrm>
            <a:off x="-533400" y="748554"/>
            <a:ext cx="8147587" cy="4480859"/>
          </a:xfrm>
        </p:spPr>
      </p:pic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990600" y="5229413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Removes Column Headers that were used in Excel</a:t>
            </a:r>
          </a:p>
        </p:txBody>
      </p:sp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228600" y="5181600"/>
            <a:ext cx="53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√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09600" y="5257800"/>
            <a:ext cx="304800" cy="76200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278" name="TextBox 9"/>
          <p:cNvSpPr txBox="1">
            <a:spLocks noChangeArrowheads="1"/>
          </p:cNvSpPr>
          <p:nvPr/>
        </p:nvSpPr>
        <p:spPr bwMode="auto">
          <a:xfrm>
            <a:off x="76200" y="5645899"/>
            <a:ext cx="9067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Name is not  used in PS, but I use it as a  visual clue.  </a:t>
            </a:r>
          </a:p>
          <a:p>
            <a:pPr eaLnBrk="1" hangingPunct="1"/>
            <a:r>
              <a:rPr lang="en-US" sz="1800" dirty="0"/>
              <a:t>Do you know your teacher numbers?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ANY File Headers in EXCEL on LEFT with DNU will not match </a:t>
            </a:r>
          </a:p>
          <a:p>
            <a:pPr eaLnBrk="1" hangingPunct="1"/>
            <a:r>
              <a:rPr lang="en-US" sz="1800" dirty="0">
                <a:solidFill>
                  <a:srgbClr val="000000"/>
                </a:solidFill>
              </a:rPr>
              <a:t>PS Fields on Right.</a:t>
            </a:r>
          </a:p>
          <a:p>
            <a:pPr eaLnBrk="1" hangingPunct="1"/>
            <a:endParaRPr lang="en-US" sz="1800" dirty="0"/>
          </a:p>
        </p:txBody>
      </p:sp>
      <p:pic>
        <p:nvPicPr>
          <p:cNvPr id="54279" name="Picture 1" descr="Screen Shot 2013-10-07 at 10.50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9176"/>
            <a:ext cx="2590800" cy="66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486400" y="4494075"/>
            <a:ext cx="891025" cy="154126"/>
          </a:xfrm>
          <a:prstGeom prst="straightConnector1">
            <a:avLst/>
          </a:prstGeom>
          <a:ln w="5715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26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429000" y="1559173"/>
            <a:ext cx="571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lnSpc>
                <a:spcPct val="150000"/>
              </a:lnSpc>
              <a:defRPr/>
            </a:pPr>
            <a:br>
              <a:rPr lang="en-US" sz="2400" dirty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CEO 			- DERO Technical Service	</a:t>
            </a:r>
            <a:b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Marketing/	- ParkBench Software</a:t>
            </a:r>
          </a:p>
          <a:p>
            <a:pPr defTabSz="457200" eaLnBrk="0" hangingPunct="0">
              <a:defRPr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Trainer	</a:t>
            </a:r>
            <a:endParaRPr lang="en-US" sz="2400" b="1" dirty="0">
              <a:latin typeface="+mj-lt"/>
              <a:ea typeface="ＭＳ Ｐゴシック" charset="-128"/>
              <a:cs typeface="ＭＳ Ｐゴシック" charset="-128"/>
            </a:endParaRPr>
          </a:p>
          <a:p>
            <a:pPr defTabSz="457200" eaLnBrk="0" hangingPunct="0">
              <a:defRPr/>
            </a:pPr>
            <a:r>
              <a:rPr lang="en-US" sz="2000" b="1" dirty="0">
                <a:latin typeface="+mj-lt"/>
                <a:ea typeface="ＭＳ Ｐゴシック" charset="-128"/>
                <a:cs typeface="ＭＳ Ｐゴシック" charset="-128"/>
              </a:rPr>
              <a:t>Director of Technology and Media Services </a:t>
            </a: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 Shrewsbury Public Schools (16 yrs)</a:t>
            </a:r>
            <a:b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</a:b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PowerSchool Administrator (6 </a:t>
            </a:r>
            <a:r>
              <a:rPr lang="en-US" sz="2400" b="1" dirty="0" err="1">
                <a:latin typeface="+mj-lt"/>
                <a:ea typeface="ＭＳ Ｐゴシック" charset="-128"/>
                <a:cs typeface="ＭＳ Ｐゴシック" charset="-128"/>
              </a:rPr>
              <a:t>yrs</a:t>
            </a: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  <a:p>
            <a:pPr eaLnBrk="0" hangingPunct="0">
              <a:defRPr/>
            </a:pPr>
            <a:r>
              <a:rPr lang="en-US" sz="2400" b="1" dirty="0">
                <a:ea typeface="ＭＳ Ｐゴシック" charset="-128"/>
                <a:cs typeface="ＭＳ Ｐゴシック" charset="-128"/>
              </a:rPr>
              <a:t>PSISJS Partner </a:t>
            </a:r>
            <a:r>
              <a:rPr lang="mr-IN" sz="2400" b="1" dirty="0">
                <a:ea typeface="ＭＳ Ｐゴシック" charset="-128"/>
                <a:cs typeface="ＭＳ Ｐゴシック" charset="-128"/>
              </a:rPr>
              <a:t>–</a:t>
            </a:r>
            <a:r>
              <a:rPr lang="en-US" sz="2400" b="1" dirty="0">
                <a:ea typeface="ＭＳ Ｐゴシック" charset="-128"/>
                <a:cs typeface="ＭＳ Ｐゴシック" charset="-128"/>
              </a:rPr>
              <a:t> Standards/Trainer (2013)</a:t>
            </a:r>
          </a:p>
          <a:p>
            <a:pPr eaLnBrk="0" hangingPunct="0">
              <a:defRPr/>
            </a:pP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Featured Instructor – PowerSchool EDGE (2020)</a:t>
            </a:r>
            <a:endParaRPr lang="en-US" sz="2400" dirty="0">
              <a:latin typeface="+mj-lt"/>
              <a:ea typeface="ＭＳ Ｐゴシック" charset="-128"/>
              <a:cs typeface="ＭＳ Ｐゴシック" charset="-128"/>
            </a:endParaRPr>
          </a:p>
          <a:p>
            <a:pPr defTabSz="457200" eaLnBrk="0" hangingPunct="0">
              <a:defRPr/>
            </a:pPr>
            <a:r>
              <a:rPr lang="en-US" sz="2400" b="1" dirty="0">
                <a:latin typeface="+mj-lt"/>
                <a:ea typeface="ＭＳ Ｐゴシック" charset="-128"/>
                <a:cs typeface="ＭＳ Ｐゴシック" charset="-128"/>
              </a:rPr>
              <a:t>Alpha/Beta Team for              and PTP</a:t>
            </a:r>
          </a:p>
          <a:p>
            <a:pPr defTabSz="457200" eaLnBrk="0" hangingPunct="0">
              <a:defRPr/>
            </a:pPr>
            <a:endParaRPr lang="en-US" sz="2400" b="1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0" name="Content Placeholder 3" descr="P101002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20" r="-71220"/>
          <a:stretch>
            <a:fillRect/>
          </a:stretch>
        </p:blipFill>
        <p:spPr bwMode="auto">
          <a:xfrm>
            <a:off x="-1295400" y="221565"/>
            <a:ext cx="6331634" cy="419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663" y="4661987"/>
            <a:ext cx="2708723" cy="99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829970" y="4477043"/>
            <a:ext cx="200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latin typeface="Chalkboard" charset="0"/>
                <a:cs typeface="Chalkboard" charset="0"/>
              </a:rPr>
              <a:t>Bob </a:t>
            </a:r>
            <a:r>
              <a:rPr lang="en-US" b="1" i="1" dirty="0" err="1">
                <a:latin typeface="Chalkboard" charset="0"/>
                <a:cs typeface="Chalkboard" charset="0"/>
              </a:rPr>
              <a:t>Cornacchioli</a:t>
            </a:r>
            <a:endParaRPr lang="en-US" dirty="0"/>
          </a:p>
        </p:txBody>
      </p:sp>
      <p:pic>
        <p:nvPicPr>
          <p:cNvPr id="8" name="Picture 7" descr="Screen Shot 2015-07-15 at 7.54.14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638288"/>
            <a:ext cx="708212" cy="855199"/>
          </a:xfrm>
          <a:prstGeom prst="rect">
            <a:avLst/>
          </a:prstGeom>
        </p:spPr>
      </p:pic>
      <p:pic>
        <p:nvPicPr>
          <p:cNvPr id="3" name="Picture 2" descr="PTP CERTIFI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76" y="4306079"/>
            <a:ext cx="2183953" cy="533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E319CD-B37D-1147-8971-E252DAF714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614" y="4904696"/>
            <a:ext cx="1632597" cy="1587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636416-2EEC-FF41-8165-1A74680917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49" y="5061895"/>
            <a:ext cx="1977179" cy="14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7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536399" y="-64249"/>
            <a:ext cx="8229600" cy="1143000"/>
          </a:xfrm>
        </p:spPr>
        <p:txBody>
          <a:bodyPr/>
          <a:lstStyle/>
          <a:p>
            <a:r>
              <a:rPr lang="en-US" b="1" i="1" dirty="0">
                <a:latin typeface="Calibri" charset="0"/>
              </a:rPr>
              <a:t>After Import – </a:t>
            </a:r>
            <a:r>
              <a:rPr lang="en-US" b="1" i="1" dirty="0">
                <a:solidFill>
                  <a:srgbClr val="FF0000"/>
                </a:solidFill>
                <a:latin typeface="Calibri" charset="0"/>
              </a:rPr>
              <a:t>RED is BAD!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After importing PowerSchool displays a page with your results.   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RED</a:t>
            </a:r>
            <a:r>
              <a:rPr lang="en-US">
                <a:latin typeface="Calibri" charset="0"/>
              </a:rPr>
              <a:t> is an error and it </a:t>
            </a:r>
            <a:r>
              <a:rPr lang="ja-JP" altLang="en-US" i="1" u="sng">
                <a:solidFill>
                  <a:srgbClr val="3366FF"/>
                </a:solidFill>
                <a:latin typeface="Calibri" charset="0"/>
              </a:rPr>
              <a:t>“</a:t>
            </a:r>
            <a:r>
              <a:rPr lang="en-US" altLang="ja-JP" i="1" u="sng">
                <a:solidFill>
                  <a:srgbClr val="3366FF"/>
                </a:solidFill>
                <a:latin typeface="Calibri" charset="0"/>
              </a:rPr>
              <a:t>clearly</a:t>
            </a:r>
            <a:r>
              <a:rPr lang="ja-JP" altLang="en-US" i="1" u="sng">
                <a:solidFill>
                  <a:srgbClr val="3366FF"/>
                </a:solidFill>
                <a:latin typeface="Calibri" charset="0"/>
              </a:rPr>
              <a:t>”</a:t>
            </a:r>
            <a:r>
              <a:rPr lang="en-US" altLang="ja-JP" i="1" u="sng">
                <a:solidFill>
                  <a:srgbClr val="3366FF"/>
                </a:solidFill>
                <a:latin typeface="Calibri" charset="0"/>
              </a:rPr>
              <a:t> </a:t>
            </a:r>
            <a:r>
              <a:rPr lang="en-US" altLang="ja-JP">
                <a:latin typeface="Calibri" charset="0"/>
              </a:rPr>
              <a:t>tells you ( HA!) what these mean.   Go slow it</a:t>
            </a:r>
            <a:r>
              <a:rPr lang="ja-JP" altLang="en-US">
                <a:latin typeface="Calibri" charset="0"/>
              </a:rPr>
              <a:t>’</a:t>
            </a:r>
            <a:r>
              <a:rPr lang="en-US" altLang="ja-JP">
                <a:latin typeface="Calibri" charset="0"/>
              </a:rPr>
              <a:t>s doable</a:t>
            </a:r>
          </a:p>
          <a:p>
            <a:pPr marL="514350" indent="-514350">
              <a:buFont typeface="Calibri" charset="0"/>
              <a:buAutoNum type="arabicPeriod"/>
            </a:pPr>
            <a:r>
              <a:rPr lang="en-US">
                <a:latin typeface="Calibri" charset="0"/>
              </a:rPr>
              <a:t>Typical Errors:</a:t>
            </a:r>
          </a:p>
          <a:p>
            <a:pPr marL="914400" lvl="1" indent="-514350"/>
            <a:r>
              <a:rPr lang="en-US">
                <a:latin typeface="Calibri" charset="0"/>
              </a:rPr>
              <a:t>Bad teacher numbers</a:t>
            </a:r>
          </a:p>
          <a:p>
            <a:pPr marL="914400" lvl="1" indent="-514350"/>
            <a:r>
              <a:rPr lang="en-US">
                <a:latin typeface="Calibri" charset="0"/>
              </a:rPr>
              <a:t>Expression is wrong</a:t>
            </a:r>
          </a:p>
          <a:p>
            <a:pPr marL="914400" lvl="1" indent="-514350"/>
            <a:r>
              <a:rPr lang="en-US">
                <a:latin typeface="Calibri" charset="0"/>
              </a:rPr>
              <a:t>Term ID is wrong/not set </a:t>
            </a:r>
          </a:p>
        </p:txBody>
      </p:sp>
    </p:spTree>
    <p:extLst>
      <p:ext uri="{BB962C8B-B14F-4D97-AF65-F5344CB8AC3E}">
        <p14:creationId xmlns:p14="http://schemas.microsoft.com/office/powerpoint/2010/main" val="3287762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09600" y="469830"/>
            <a:ext cx="8229600" cy="868362"/>
          </a:xfrm>
        </p:spPr>
        <p:txBody>
          <a:bodyPr/>
          <a:lstStyle/>
          <a:p>
            <a:r>
              <a:rPr lang="en-US" b="1" i="1" dirty="0">
                <a:latin typeface="Calibri" charset="0"/>
              </a:rPr>
              <a:t>Mass Enroll Function</a:t>
            </a:r>
          </a:p>
        </p:txBody>
      </p:sp>
      <p:pic>
        <p:nvPicPr>
          <p:cNvPr id="59394" name="Content Placeholder 3" descr="Mass Enroll 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12" b="-12112"/>
          <a:stretch>
            <a:fillRect/>
          </a:stretch>
        </p:blipFill>
        <p:spPr>
          <a:xfrm>
            <a:off x="1083234" y="1951709"/>
            <a:ext cx="7162800" cy="3938587"/>
          </a:xfrm>
        </p:spPr>
      </p:pic>
      <p:sp>
        <p:nvSpPr>
          <p:cNvPr id="59395" name="TextBox 6"/>
          <p:cNvSpPr txBox="1">
            <a:spLocks noChangeArrowheads="1"/>
          </p:cNvSpPr>
          <p:nvPr/>
        </p:nvSpPr>
        <p:spPr bwMode="auto">
          <a:xfrm>
            <a:off x="1600200" y="172464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 dirty="0">
                <a:solidFill>
                  <a:srgbClr val="FF0000"/>
                </a:solidFill>
              </a:rPr>
              <a:t>AFTER EOY    AFTER EOY   AFTER EOY</a:t>
            </a: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1371600" y="1284720"/>
            <a:ext cx="701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1800" dirty="0" err="1"/>
              <a:t>Course.Section</a:t>
            </a:r>
            <a:r>
              <a:rPr lang="en-US" sz="1800" dirty="0"/>
              <a:t> this identifies your teachers/rooms and periods</a:t>
            </a:r>
          </a:p>
          <a:p>
            <a:pPr eaLnBrk="1" hangingPunct="1">
              <a:buFontTx/>
              <a:buAutoNum type="arabicPeriod"/>
            </a:pPr>
            <a:r>
              <a:rPr lang="en-US" sz="1800" dirty="0"/>
              <a:t>Enrollment Date – </a:t>
            </a:r>
            <a:r>
              <a:rPr lang="en-US" sz="1800" b="1" dirty="0">
                <a:solidFill>
                  <a:srgbClr val="3366FF"/>
                </a:solidFill>
              </a:rPr>
              <a:t>NORMALLY</a:t>
            </a:r>
            <a:r>
              <a:rPr lang="en-US" sz="1800" dirty="0"/>
              <a:t> first day of school .</a:t>
            </a:r>
          </a:p>
          <a:p>
            <a:pPr eaLnBrk="1" hangingPunct="1">
              <a:buFontTx/>
              <a:buAutoNum type="arabicPeriod"/>
            </a:pPr>
            <a:r>
              <a:rPr lang="en-US" sz="1800" dirty="0">
                <a:solidFill>
                  <a:srgbClr val="FF0000"/>
                </a:solidFill>
              </a:rPr>
              <a:t>This date is always the date of your action, you must change it!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172ACA9-866F-2D4A-B9CF-46B5F63EC4B1}"/>
              </a:ext>
            </a:extLst>
          </p:cNvPr>
          <p:cNvSpPr/>
          <p:nvPr/>
        </p:nvSpPr>
        <p:spPr>
          <a:xfrm>
            <a:off x="1371600" y="2922814"/>
            <a:ext cx="4163786" cy="506186"/>
          </a:xfrm>
          <a:prstGeom prst="fram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87D0CAE-1ABD-394F-944E-79E0550B43DC}"/>
              </a:ext>
            </a:extLst>
          </p:cNvPr>
          <p:cNvSpPr/>
          <p:nvPr/>
        </p:nvSpPr>
        <p:spPr>
          <a:xfrm>
            <a:off x="1360713" y="4022272"/>
            <a:ext cx="2835730" cy="506186"/>
          </a:xfrm>
          <a:prstGeom prst="fram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C34FE-8A88-4F43-95DF-97C392B2F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331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Let’s download the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template and play!!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ABC0E-3F46-DE43-AF76-158E6D1A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4058"/>
            <a:ext cx="9144000" cy="286988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4990DB-9C29-FF4E-ABA5-ECA206BA29C5}"/>
              </a:ext>
            </a:extLst>
          </p:cNvPr>
          <p:cNvSpPr txBox="1">
            <a:spLocks/>
          </p:cNvSpPr>
          <p:nvPr/>
        </p:nvSpPr>
        <p:spPr>
          <a:xfrm>
            <a:off x="152400" y="4925166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 School per spreadsheet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Let’s complete one teacher in lowest grade</a:t>
            </a:r>
          </a:p>
          <a:p>
            <a:r>
              <a:rPr lang="en-US" b="1" dirty="0">
                <a:solidFill>
                  <a:srgbClr val="FF0000"/>
                </a:solidFill>
              </a:rPr>
              <a:t>Remember – WHO WHAT WHERE AND WHEN</a:t>
            </a:r>
          </a:p>
        </p:txBody>
      </p:sp>
    </p:spTree>
    <p:extLst>
      <p:ext uri="{BB962C8B-B14F-4D97-AF65-F5344CB8AC3E}">
        <p14:creationId xmlns:p14="http://schemas.microsoft.com/office/powerpoint/2010/main" val="4169106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ubtitle 2"/>
          <p:cNvSpPr txBox="1">
            <a:spLocks/>
          </p:cNvSpPr>
          <p:nvPr/>
        </p:nvSpPr>
        <p:spPr bwMode="auto">
          <a:xfrm>
            <a:off x="555185" y="0"/>
            <a:ext cx="817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9600" dirty="0">
                <a:solidFill>
                  <a:srgbClr val="000000"/>
                </a:solidFill>
                <a:latin typeface="Arial Black" charset="0"/>
                <a:cs typeface="Arial Black" charset="0"/>
              </a:rPr>
              <a:t>Q &amp; A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33800" y="3762375"/>
            <a:ext cx="4038600" cy="1470025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/>
              <a:t>Bob Cornacchioli</a:t>
            </a:r>
            <a:br>
              <a:rPr lang="en-US" sz="3200" dirty="0"/>
            </a:br>
            <a:r>
              <a:rPr lang="en-US" sz="3200" dirty="0"/>
              <a:t>DERO Technical Services</a:t>
            </a:r>
          </a:p>
          <a:p>
            <a:pPr>
              <a:defRPr/>
            </a:pPr>
            <a:r>
              <a:rPr lang="en-US" sz="3200" dirty="0">
                <a:hlinkClick r:id="rId2"/>
              </a:rPr>
              <a:t>bcornacchioli@gmail.com</a:t>
            </a:r>
            <a:endParaRPr lang="en-US" sz="3200" dirty="0"/>
          </a:p>
          <a:p>
            <a:pPr>
              <a:defRPr/>
            </a:pPr>
            <a:r>
              <a:rPr lang="en-US" sz="3200" dirty="0">
                <a:hlinkClick r:id="rId3"/>
              </a:rPr>
              <a:t>get2bobc@gmail.com</a:t>
            </a:r>
            <a:r>
              <a:rPr lang="en-US" sz="3200" dirty="0"/>
              <a:t> </a:t>
            </a:r>
          </a:p>
          <a:p>
            <a:pPr>
              <a:defRPr/>
            </a:pPr>
            <a:r>
              <a:rPr lang="en-US" sz="3200" dirty="0">
                <a:hlinkClick r:id="rId4"/>
              </a:rPr>
              <a:t>www.derotechnical.com</a:t>
            </a:r>
            <a:endParaRPr lang="en-US" sz="3200" dirty="0"/>
          </a:p>
          <a:p>
            <a:pPr>
              <a:defRPr/>
            </a:pPr>
            <a:endParaRPr lang="en-US" sz="3200" dirty="0"/>
          </a:p>
        </p:txBody>
      </p:sp>
      <p:pic>
        <p:nvPicPr>
          <p:cNvPr id="62467" name="Picture 11" descr="DERO 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1828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2093893"/>
            <a:ext cx="83820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ANY AND ALL DERO RESOURCES ARE AVAILABLE </a:t>
            </a:r>
          </a:p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 DOWNLOAD, TWEAK and USE FOR YOUR DISTRICT!  </a:t>
            </a:r>
          </a:p>
        </p:txBody>
      </p:sp>
    </p:spTree>
    <p:extLst>
      <p:ext uri="{BB962C8B-B14F-4D97-AF65-F5344CB8AC3E}">
        <p14:creationId xmlns:p14="http://schemas.microsoft.com/office/powerpoint/2010/main" val="269427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907B-51FF-E140-AEF9-FC0C015F6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1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Who are you?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782BE-FD14-EF43-BF9F-0957FDF28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58" y="1259175"/>
            <a:ext cx="8926642" cy="488198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your role/title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Have you ever scheduled a school?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Did you copy your master and tweak/reimport?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Did you use Excel?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many elementary schools are in your district?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Split or combo classes?</a:t>
            </a:r>
          </a:p>
        </p:txBody>
      </p:sp>
    </p:spTree>
    <p:extLst>
      <p:ext uri="{BB962C8B-B14F-4D97-AF65-F5344CB8AC3E}">
        <p14:creationId xmlns:p14="http://schemas.microsoft.com/office/powerpoint/2010/main" val="160648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825500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Calibri" charset="0"/>
              </a:rPr>
              <a:t>What do you have now?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302250"/>
            <a:ext cx="8229600" cy="825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i="1" dirty="0">
                <a:latin typeface="+mj-lt"/>
                <a:ea typeface="+mj-ea"/>
                <a:cs typeface="+mj-cs"/>
              </a:rPr>
              <a:t>What format?</a:t>
            </a:r>
          </a:p>
        </p:txBody>
      </p:sp>
      <p:sp>
        <p:nvSpPr>
          <p:cNvPr id="30723" name="TextBox 5"/>
          <p:cNvSpPr txBox="1">
            <a:spLocks noChangeArrowheads="1"/>
          </p:cNvSpPr>
          <p:nvPr/>
        </p:nvSpPr>
        <p:spPr bwMode="auto">
          <a:xfrm>
            <a:off x="2514600" y="4117975"/>
            <a:ext cx="462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</a:rPr>
              <a:t>DRAW A LINE IN THE SAND</a:t>
            </a:r>
          </a:p>
        </p:txBody>
      </p:sp>
      <p:pic>
        <p:nvPicPr>
          <p:cNvPr id="30724" name="Content Placeholder 4" descr="Picture 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55" b="-42255"/>
          <a:stretch>
            <a:fillRect/>
          </a:stretch>
        </p:blipFill>
        <p:spPr>
          <a:xfrm>
            <a:off x="98474" y="682600"/>
            <a:ext cx="8588326" cy="4723248"/>
          </a:xfrm>
        </p:spPr>
      </p:pic>
    </p:spTree>
    <p:extLst>
      <p:ext uri="{BB962C8B-B14F-4D97-AF65-F5344CB8AC3E}">
        <p14:creationId xmlns:p14="http://schemas.microsoft.com/office/powerpoint/2010/main" val="423589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3505200" y="185225"/>
            <a:ext cx="2209800" cy="1143000"/>
          </a:xfrm>
        </p:spPr>
        <p:txBody>
          <a:bodyPr>
            <a:normAutofit/>
          </a:bodyPr>
          <a:lstStyle/>
          <a:p>
            <a:r>
              <a:rPr lang="en-US" sz="4800" b="1" i="1" dirty="0">
                <a:latin typeface="Calibri" charset="0"/>
              </a:rPr>
              <a:t>Or this?</a:t>
            </a:r>
          </a:p>
        </p:txBody>
      </p:sp>
      <p:pic>
        <p:nvPicPr>
          <p:cNvPr id="31746" name="Content Placeholder 5" descr="Picture 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106" b="-43106"/>
          <a:stretch>
            <a:fillRect/>
          </a:stretch>
        </p:blipFill>
        <p:spPr>
          <a:xfrm>
            <a:off x="211014" y="717452"/>
            <a:ext cx="8799342" cy="4839299"/>
          </a:xfrm>
        </p:spPr>
      </p:pic>
    </p:spTree>
    <p:extLst>
      <p:ext uri="{BB962C8B-B14F-4D97-AF65-F5344CB8AC3E}">
        <p14:creationId xmlns:p14="http://schemas.microsoft.com/office/powerpoint/2010/main" val="338593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 descr="Napk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20312"/>
            <a:ext cx="5461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>
                <a:latin typeface="Calibri" charset="0"/>
              </a:rPr>
              <a:t>Never this I hope – I did!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5090" y="45936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cap="all" dirty="0">
                <a:ln w="0"/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libri" charset="0"/>
              </a:rPr>
              <a:t>Is it worth learning a new method?</a:t>
            </a:r>
          </a:p>
        </p:txBody>
      </p:sp>
    </p:spTree>
    <p:extLst>
      <p:ext uri="{BB962C8B-B14F-4D97-AF65-F5344CB8AC3E}">
        <p14:creationId xmlns:p14="http://schemas.microsoft.com/office/powerpoint/2010/main" val="205377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381" y="2151846"/>
            <a:ext cx="8603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Thought I would send you an UPDATE</a:t>
            </a:r>
          </a:p>
          <a:p>
            <a:endParaRPr lang="en-US" sz="2400" b="1" dirty="0"/>
          </a:p>
          <a:p>
            <a:r>
              <a:rPr lang="en-US" sz="2400" b="1" dirty="0"/>
              <a:t>3 years later I thought I would let you know I am still using the tool you provided to me to successfully and quickly setup my school for the new year. Thanks again Bob!</a:t>
            </a:r>
          </a:p>
          <a:p>
            <a:endParaRPr lang="en-US" sz="2400" b="1" dirty="0"/>
          </a:p>
        </p:txBody>
      </p:sp>
      <p:pic>
        <p:nvPicPr>
          <p:cNvPr id="5" name="Picture 4" descr="sult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364" y="535442"/>
            <a:ext cx="3005031" cy="1420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936" y="3000958"/>
            <a:ext cx="804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Every time I use this spread sheet of yours to upload my elementary Master Schedule it just makes my freaking day!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095" y="48336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David Moon, </a:t>
            </a:r>
          </a:p>
          <a:p>
            <a:r>
              <a:rPr lang="en-US" b="1" dirty="0"/>
              <a:t>Technology Director, </a:t>
            </a:r>
          </a:p>
          <a:p>
            <a:r>
              <a:rPr lang="en-US" b="1" dirty="0"/>
              <a:t>Sultan School District, </a:t>
            </a:r>
          </a:p>
          <a:p>
            <a:r>
              <a:rPr lang="en-US" b="1" dirty="0"/>
              <a:t>Sultan, WA</a:t>
            </a:r>
          </a:p>
        </p:txBody>
      </p:sp>
    </p:spTree>
    <p:extLst>
      <p:ext uri="{BB962C8B-B14F-4D97-AF65-F5344CB8AC3E}">
        <p14:creationId xmlns:p14="http://schemas.microsoft.com/office/powerpoint/2010/main" val="4273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 descr="Picture 23.pn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446" r="-133446"/>
          <a:stretch>
            <a:fillRect/>
          </a:stretch>
        </p:blipFill>
        <p:spPr bwMode="auto">
          <a:xfrm>
            <a:off x="-3035288" y="685800"/>
            <a:ext cx="1021715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3505200" y="914400"/>
            <a:ext cx="3810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Course Name</a:t>
            </a:r>
          </a:p>
          <a:p>
            <a:pPr eaLnBrk="1" hangingPunct="1"/>
            <a:r>
              <a:rPr lang="en-US" sz="1800"/>
              <a:t>Course Number</a:t>
            </a:r>
          </a:p>
          <a:p>
            <a:pPr eaLnBrk="1" hangingPunct="1"/>
            <a:r>
              <a:rPr lang="en-US" sz="1800"/>
              <a:t>Term Length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Expression</a:t>
            </a:r>
            <a:r>
              <a:rPr lang="en-US" sz="1800"/>
              <a:t>- When does it meet?</a:t>
            </a:r>
          </a:p>
          <a:p>
            <a:pPr eaLnBrk="1" hangingPunct="1"/>
            <a:r>
              <a:rPr lang="en-US" sz="1800"/>
              <a:t>HR(1-6) would place a √ for each day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Teacher</a:t>
            </a:r>
          </a:p>
          <a:p>
            <a:pPr eaLnBrk="1" hangingPunct="1"/>
            <a:r>
              <a:rPr lang="en-US" sz="1800"/>
              <a:t>Room – Where does it meet?</a:t>
            </a:r>
          </a:p>
          <a:p>
            <a:pPr eaLnBrk="1" hangingPunct="1"/>
            <a:r>
              <a:rPr lang="en-US" sz="1800"/>
              <a:t>Grade Level – N/A</a:t>
            </a:r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Section Number</a:t>
            </a:r>
            <a:r>
              <a:rPr lang="en-US" sz="1800"/>
              <a:t>- VIP!!!  Plenty of ideas here!!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Max Enrollment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>
                <a:solidFill>
                  <a:srgbClr val="FF0000"/>
                </a:solidFill>
              </a:rPr>
              <a:t>Dependent Sections</a:t>
            </a:r>
            <a:r>
              <a:rPr lang="en-US" sz="1800"/>
              <a:t>- If enrolled in this class students would also get these courses</a:t>
            </a:r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3498679" y="47472"/>
            <a:ext cx="4648200" cy="1143000"/>
          </a:xfrm>
        </p:spPr>
        <p:txBody>
          <a:bodyPr/>
          <a:lstStyle/>
          <a:p>
            <a:r>
              <a:rPr lang="en-US" sz="3600" b="1" i="1" dirty="0">
                <a:latin typeface="Calibri" charset="0"/>
              </a:rPr>
              <a:t>Convert it to this!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443" y="1184467"/>
            <a:ext cx="826637" cy="2914600"/>
            <a:chOff x="-443" y="1184467"/>
            <a:chExt cx="826637" cy="2914600"/>
          </a:xfrm>
        </p:grpSpPr>
        <p:sp>
          <p:nvSpPr>
            <p:cNvPr id="2" name="TextBox 1"/>
            <p:cNvSpPr txBox="1"/>
            <p:nvPr/>
          </p:nvSpPr>
          <p:spPr>
            <a:xfrm>
              <a:off x="85541" y="1184467"/>
              <a:ext cx="725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WHAT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4669" y="3547058"/>
              <a:ext cx="646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WHO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443" y="3760513"/>
              <a:ext cx="8157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WHERE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897" y="1409658"/>
              <a:ext cx="7352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WHEN</a:t>
              </a:r>
            </a:p>
          </p:txBody>
        </p:sp>
      </p:grpSp>
      <p:pic>
        <p:nvPicPr>
          <p:cNvPr id="11" name="Picture 21" descr="PS 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172200"/>
            <a:ext cx="38103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Shot 2015-10-25 at 5.55.55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92" y="6064632"/>
            <a:ext cx="5357303" cy="71204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-443" y="5966271"/>
            <a:ext cx="91444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55908" y="6029213"/>
            <a:ext cx="363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Slight difference – co-teaching later!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1E851-9ED0-2547-90FE-B56517AECDE2}"/>
              </a:ext>
            </a:extLst>
          </p:cNvPr>
          <p:cNvGrpSpPr/>
          <p:nvPr/>
        </p:nvGrpSpPr>
        <p:grpSpPr>
          <a:xfrm>
            <a:off x="101601" y="1748212"/>
            <a:ext cx="1664130" cy="1585717"/>
            <a:chOff x="101601" y="1748212"/>
            <a:chExt cx="1664130" cy="158571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916CC2-C5F6-6349-9C79-278214D39126}"/>
                </a:ext>
              </a:extLst>
            </p:cNvPr>
            <p:cNvSpPr txBox="1"/>
            <p:nvPr/>
          </p:nvSpPr>
          <p:spPr>
            <a:xfrm>
              <a:off x="101601" y="2133600"/>
              <a:ext cx="166413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Why would I show you</a:t>
              </a:r>
            </a:p>
            <a:p>
              <a:r>
                <a:rPr lang="en-US" sz="2400" dirty="0">
                  <a:solidFill>
                    <a:srgbClr val="FF0000"/>
                  </a:solidFill>
                </a:rPr>
                <a:t>2008-2009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FF4B6B1-9154-5242-BDFD-877D943D654E}"/>
                </a:ext>
              </a:extLst>
            </p:cNvPr>
            <p:cNvCxnSpPr/>
            <p:nvPr/>
          </p:nvCxnSpPr>
          <p:spPr>
            <a:xfrm flipV="1">
              <a:off x="1285875" y="1748212"/>
              <a:ext cx="385388" cy="3853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587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26078</TotalTime>
  <Words>1478</Words>
  <Application>Microsoft Macintosh PowerPoint</Application>
  <PresentationFormat>On-screen Show (4:3)</PresentationFormat>
  <Paragraphs>255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Chalkboard</vt:lpstr>
      <vt:lpstr>Lucida Grande</vt:lpstr>
      <vt:lpstr>Roboto</vt:lpstr>
      <vt:lpstr>Office Theme</vt:lpstr>
      <vt:lpstr>PowerPoint Presentation</vt:lpstr>
      <vt:lpstr>Agenda/Participants will be engaged in:</vt:lpstr>
      <vt:lpstr>PowerPoint Presentation</vt:lpstr>
      <vt:lpstr>Who are you?</vt:lpstr>
      <vt:lpstr>What do you have now?</vt:lpstr>
      <vt:lpstr>Or this?</vt:lpstr>
      <vt:lpstr>Never this I hope – I did!</vt:lpstr>
      <vt:lpstr>PowerPoint Presentation</vt:lpstr>
      <vt:lpstr>Convert it to this!</vt:lpstr>
      <vt:lpstr>Dependent Sections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are importing – double √√√</vt:lpstr>
      <vt:lpstr>Don’t want to start from scratch! </vt:lpstr>
      <vt:lpstr>Excel Import File Must Be Converted</vt:lpstr>
      <vt:lpstr>Excellent with Excel?</vt:lpstr>
      <vt:lpstr>PowerPoint Presentation</vt:lpstr>
      <vt:lpstr>PowerPoint Presentation</vt:lpstr>
      <vt:lpstr>PowerPoint Presentation</vt:lpstr>
      <vt:lpstr>PowerPoint Presentation</vt:lpstr>
      <vt:lpstr>Split Classes – Core to two locations</vt:lpstr>
      <vt:lpstr>Dependent Section Options</vt:lpstr>
      <vt:lpstr>Best Practices – READY.txt</vt:lpstr>
      <vt:lpstr>Importing Schedule into PowerSchool</vt:lpstr>
      <vt:lpstr>Import into the Sections (Master Schedule)</vt:lpstr>
      <vt:lpstr>Suggested Field Map </vt:lpstr>
      <vt:lpstr>After Import – RED is BAD!</vt:lpstr>
      <vt:lpstr>Mass Enroll Function</vt:lpstr>
      <vt:lpstr>Let’s download the  template and play!!</vt:lpstr>
      <vt:lpstr>PowerPoint Presentation</vt:lpstr>
    </vt:vector>
  </TitlesOfParts>
  <Company>Shrewsbury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Cornacchioli</dc:creator>
  <cp:lastModifiedBy>Microsoft Office User</cp:lastModifiedBy>
  <cp:revision>62</cp:revision>
  <dcterms:created xsi:type="dcterms:W3CDTF">2014-08-29T14:44:09Z</dcterms:created>
  <dcterms:modified xsi:type="dcterms:W3CDTF">2020-05-13T17:24:20Z</dcterms:modified>
</cp:coreProperties>
</file>